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2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</p:sldMasterIdLst>
  <p:notesMasterIdLst>
    <p:notesMasterId r:id="rId21"/>
  </p:notesMasterIdLst>
  <p:sldIdLst>
    <p:sldId id="256" r:id="rId5"/>
    <p:sldId id="257" r:id="rId6"/>
    <p:sldId id="258" r:id="rId7"/>
    <p:sldId id="265" r:id="rId8"/>
    <p:sldId id="260" r:id="rId9"/>
    <p:sldId id="275" r:id="rId10"/>
    <p:sldId id="266" r:id="rId11"/>
    <p:sldId id="262" r:id="rId12"/>
    <p:sldId id="263" r:id="rId13"/>
    <p:sldId id="264" r:id="rId14"/>
    <p:sldId id="268" r:id="rId15"/>
    <p:sldId id="269" r:id="rId16"/>
    <p:sldId id="273" r:id="rId17"/>
    <p:sldId id="270" r:id="rId18"/>
    <p:sldId id="27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000"/>
    <p:restoredTop sz="92557"/>
  </p:normalViewPr>
  <p:slideViewPr>
    <p:cSldViewPr snapToGrid="0">
      <p:cViewPr varScale="1">
        <p:scale>
          <a:sx n="52" d="100"/>
          <a:sy n="52" d="100"/>
        </p:scale>
        <p:origin x="63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ministrative" userId="7144c06a-5c6e-44d6-a970-8f82d7f047d1" providerId="ADAL" clId="{9BF8CAB0-6C11-489F-9CBE-044785125CAC}"/>
    <pc:docChg chg="sldOrd">
      <pc:chgData name="Administrative" userId="7144c06a-5c6e-44d6-a970-8f82d7f047d1" providerId="ADAL" clId="{9BF8CAB0-6C11-489F-9CBE-044785125CAC}" dt="2023-06-14T19:45:43.794" v="0" actId="20578"/>
      <pc:docMkLst>
        <pc:docMk/>
      </pc:docMkLst>
      <pc:sldChg chg="ord">
        <pc:chgData name="Administrative" userId="7144c06a-5c6e-44d6-a970-8f82d7f047d1" providerId="ADAL" clId="{9BF8CAB0-6C11-489F-9CBE-044785125CAC}" dt="2023-06-14T19:45:43.794" v="0" actId="20578"/>
        <pc:sldMkLst>
          <pc:docMk/>
          <pc:sldMk cId="3714368743" sldId="256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5D449-01B1-1745-8F6E-613D1930BB6F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CA62FA-355A-5042-BAAC-B414D5F5C912}">
      <dgm:prSet phldrT="[Text]" custT="1"/>
      <dgm:spPr/>
      <dgm:t>
        <a:bodyPr/>
        <a:lstStyle/>
        <a:p>
          <a:r>
            <a:rPr lang="en-CA" sz="1900" b="1" dirty="0">
              <a:effectLst/>
              <a:ea typeface="Arial" panose="020B0604020202020204" pitchFamily="34" charset="0"/>
            </a:rPr>
            <a:t>Pre-protocol </a:t>
          </a:r>
          <a:r>
            <a:rPr lang="en-CA" sz="1900" dirty="0">
              <a:effectLst/>
              <a:ea typeface="Arial" panose="020B0604020202020204" pitchFamily="34" charset="0"/>
            </a:rPr>
            <a:t>– October 2020 – September 2021</a:t>
          </a:r>
        </a:p>
        <a:p>
          <a:r>
            <a:rPr lang="en-CA" sz="1900" b="1" dirty="0">
              <a:effectLst/>
              <a:ea typeface="Arial" panose="020B0604020202020204" pitchFamily="34" charset="0"/>
            </a:rPr>
            <a:t>Post-protocol </a:t>
          </a:r>
          <a:r>
            <a:rPr lang="en-CA" sz="1900" dirty="0">
              <a:effectLst/>
              <a:ea typeface="Arial" panose="020B0604020202020204" pitchFamily="34" charset="0"/>
            </a:rPr>
            <a:t>– October 2021 – September 2022</a:t>
          </a:r>
          <a:endParaRPr lang="en-US" sz="1900" dirty="0"/>
        </a:p>
      </dgm:t>
    </dgm:pt>
    <dgm:pt modelId="{526D55D4-6FE8-F448-BA99-F8E8AAF3A3C4}" type="parTrans" cxnId="{72E2DFF0-970A-C04F-B132-3C1E22CEEF18}">
      <dgm:prSet/>
      <dgm:spPr/>
      <dgm:t>
        <a:bodyPr/>
        <a:lstStyle/>
        <a:p>
          <a:endParaRPr lang="en-US"/>
        </a:p>
      </dgm:t>
    </dgm:pt>
    <dgm:pt modelId="{F5987E5B-3182-9C4A-A01E-EC8CAB848BDC}" type="sibTrans" cxnId="{72E2DFF0-970A-C04F-B132-3C1E22CEEF18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6D31FBD-C957-1241-AC5F-748FC1ECA9E8}">
          <dgm:prSet phldrT="[Text]" custT="1"/>
          <dgm:spPr/>
          <dgm:t>
            <a:bodyPr/>
            <a:lstStyle/>
            <a:p>
              <a:r>
                <a:rPr lang="en-CA" sz="2000" b="1" dirty="0">
                  <a:effectLst/>
                  <a:ea typeface="Arial" panose="020B0604020202020204" pitchFamily="34" charset="0"/>
                </a:rPr>
                <a:t>Complex polyp </a:t>
              </a:r>
              <a:r>
                <a:rPr lang="en-CA" sz="2000" dirty="0">
                  <a:effectLst/>
                  <a:ea typeface="Arial" panose="020B0604020202020204" pitchFamily="34" charset="0"/>
                </a:rPr>
                <a:t>= any sessile polyp </a:t>
              </a:r>
              <a14:m>
                <m:oMath xmlns:m="http://schemas.openxmlformats.org/officeDocument/2006/math">
                  <m:r>
                    <a:rPr lang="en-CA" sz="2000" i="1" smtClean="0"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≥</m:t>
                  </m:r>
                </m:oMath>
              </a14:m>
              <a:r>
                <a:rPr lang="en-CA" sz="2000" dirty="0">
                  <a:effectLst/>
                  <a:ea typeface="Arial" panose="020B0604020202020204" pitchFamily="34" charset="0"/>
                </a:rPr>
                <a:t>2cm</a:t>
              </a:r>
              <a:endParaRPr lang="en-US" sz="2000" dirty="0"/>
            </a:p>
          </dgm:t>
        </dgm:pt>
      </mc:Choice>
      <mc:Fallback xmlns="">
        <dgm:pt modelId="{F6D31FBD-C957-1241-AC5F-748FC1ECA9E8}">
          <dgm:prSet phldrT="[Text]" custT="1"/>
          <dgm:spPr/>
          <dgm:t>
            <a:bodyPr/>
            <a:lstStyle/>
            <a:p>
              <a:r>
                <a:rPr lang="en-CA" sz="2000" b="1" dirty="0">
                  <a:effectLst/>
                  <a:ea typeface="Arial" panose="020B0604020202020204" pitchFamily="34" charset="0"/>
                </a:rPr>
                <a:t>Complex polyp </a:t>
              </a:r>
              <a:r>
                <a:rPr lang="en-CA" sz="2000" dirty="0">
                  <a:effectLst/>
                  <a:ea typeface="Arial" panose="020B0604020202020204" pitchFamily="34" charset="0"/>
                </a:rPr>
                <a:t>= any sessile polyp </a:t>
              </a:r>
              <a:r>
                <a:rPr lang="en-CA" sz="2000" i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≥</a:t>
              </a:r>
              <a:r>
                <a:rPr lang="en-CA" sz="2000" dirty="0">
                  <a:effectLst/>
                  <a:ea typeface="Arial" panose="020B0604020202020204" pitchFamily="34" charset="0"/>
                </a:rPr>
                <a:t>2cm</a:t>
              </a:r>
              <a:endParaRPr lang="en-US" sz="2000" dirty="0"/>
            </a:p>
          </dgm:t>
        </dgm:pt>
      </mc:Fallback>
    </mc:AlternateContent>
    <dgm:pt modelId="{A1583053-4B23-BB48-9195-575C306DBF4D}" type="parTrans" cxnId="{98878D4A-84CF-6340-B1DD-BA0DFB58E08C}">
      <dgm:prSet/>
      <dgm:spPr/>
      <dgm:t>
        <a:bodyPr/>
        <a:lstStyle/>
        <a:p>
          <a:endParaRPr lang="en-US"/>
        </a:p>
      </dgm:t>
    </dgm:pt>
    <dgm:pt modelId="{9FE94B4A-E88E-C844-A2A3-92834F6B3D99}" type="sibTrans" cxnId="{98878D4A-84CF-6340-B1DD-BA0DFB58E08C}">
      <dgm:prSet/>
      <dgm:spPr/>
      <dgm:t>
        <a:bodyPr/>
        <a:lstStyle/>
        <a:p>
          <a:endParaRPr lang="en-US"/>
        </a:p>
      </dgm:t>
    </dgm:pt>
    <dgm:pt modelId="{332A6CE9-713D-094E-9B10-3C0D95DC3F73}">
      <dgm:prSet phldrT="[Text]" custT="1"/>
      <dgm:spPr/>
      <dgm:t>
        <a:bodyPr/>
        <a:lstStyle/>
        <a:p>
          <a:r>
            <a:rPr lang="en-CA" sz="2000" b="1" dirty="0"/>
            <a:t>Excluded: </a:t>
          </a:r>
          <a:r>
            <a:rPr lang="en-CA" sz="2000" dirty="0"/>
            <a:t>Recurrent and pedunculated polyps </a:t>
          </a:r>
          <a:endParaRPr lang="en-US" sz="2000" dirty="0"/>
        </a:p>
      </dgm:t>
    </dgm:pt>
    <dgm:pt modelId="{1183443E-9F54-1C46-A116-3825B8323819}" type="parTrans" cxnId="{CE970F42-110E-8A49-A7A3-1DBAEE61A2C7}">
      <dgm:prSet/>
      <dgm:spPr/>
      <dgm:t>
        <a:bodyPr/>
        <a:lstStyle/>
        <a:p>
          <a:endParaRPr lang="en-US"/>
        </a:p>
      </dgm:t>
    </dgm:pt>
    <dgm:pt modelId="{913DD0F3-69C4-E34E-8A28-96BF54101FB3}" type="sibTrans" cxnId="{CE970F42-110E-8A49-A7A3-1DBAEE61A2C7}">
      <dgm:prSet/>
      <dgm:spPr/>
      <dgm:t>
        <a:bodyPr/>
        <a:lstStyle/>
        <a:p>
          <a:endParaRPr lang="en-US"/>
        </a:p>
      </dgm:t>
    </dgm:pt>
    <dgm:pt modelId="{448E9788-B4BD-8649-AC7D-FCDE1E02D893}">
      <dgm:prSet phldrT="[Text]" custT="1"/>
      <dgm:spPr/>
      <dgm:t>
        <a:bodyPr/>
        <a:lstStyle/>
        <a:p>
          <a:pPr rtl="0"/>
          <a:r>
            <a:rPr lang="en-US" sz="2000" b="1" dirty="0"/>
            <a:t>Chart</a:t>
          </a:r>
          <a:r>
            <a:rPr lang="en-US" sz="1900" b="1" dirty="0"/>
            <a:t> Reviews</a:t>
          </a:r>
        </a:p>
      </dgm:t>
    </dgm:pt>
    <dgm:pt modelId="{48DBD631-D70B-A346-B020-894EC2F9CD7E}" type="parTrans" cxnId="{075152F7-4B39-484E-BB14-50762BE77D99}">
      <dgm:prSet/>
      <dgm:spPr/>
      <dgm:t>
        <a:bodyPr/>
        <a:lstStyle/>
        <a:p>
          <a:endParaRPr lang="en-US"/>
        </a:p>
      </dgm:t>
    </dgm:pt>
    <dgm:pt modelId="{12440DC1-0601-AC4F-9F6C-8923E036AAD0}" type="sibTrans" cxnId="{075152F7-4B39-484E-BB14-50762BE77D99}">
      <dgm:prSet/>
      <dgm:spPr/>
      <dgm:t>
        <a:bodyPr/>
        <a:lstStyle/>
        <a:p>
          <a:endParaRPr lang="en-US"/>
        </a:p>
      </dgm:t>
    </dgm:pt>
    <dgm:pt modelId="{9637C257-45D2-A748-8A43-D1CCD1DDD8B0}">
      <dgm:prSet phldrT="[Text]" custT="1"/>
      <dgm:spPr/>
      <dgm:t>
        <a:bodyPr/>
        <a:lstStyle/>
        <a:p>
          <a:r>
            <a:rPr lang="en-CA" sz="2000" b="1" dirty="0"/>
            <a:t>Documentation     Management     Outcomes</a:t>
          </a:r>
          <a:endParaRPr lang="en-US" sz="2000" b="1" dirty="0"/>
        </a:p>
      </dgm:t>
    </dgm:pt>
    <dgm:pt modelId="{AE4B7748-59B6-AA46-9913-BC4F2A0E4D74}" type="parTrans" cxnId="{B65D3A0E-5C9F-8342-A423-5C732B51F464}">
      <dgm:prSet/>
      <dgm:spPr/>
      <dgm:t>
        <a:bodyPr/>
        <a:lstStyle/>
        <a:p>
          <a:endParaRPr lang="en-US"/>
        </a:p>
      </dgm:t>
    </dgm:pt>
    <dgm:pt modelId="{A9B71356-E3AD-7046-A0D7-1E86F2259582}" type="sibTrans" cxnId="{B65D3A0E-5C9F-8342-A423-5C732B51F464}">
      <dgm:prSet/>
      <dgm:spPr/>
      <dgm:t>
        <a:bodyPr/>
        <a:lstStyle/>
        <a:p>
          <a:endParaRPr lang="en-US"/>
        </a:p>
      </dgm:t>
    </dgm:pt>
    <dgm:pt modelId="{81FE227A-A0D1-B84C-8655-25F3956E84FD}" type="pres">
      <dgm:prSet presAssocID="{CCF5D449-01B1-1745-8F6E-613D1930BB6F}" presName="Name0" presStyleCnt="0">
        <dgm:presLayoutVars>
          <dgm:dir/>
          <dgm:animLvl val="lvl"/>
          <dgm:resizeHandles val="exact"/>
        </dgm:presLayoutVars>
      </dgm:prSet>
      <dgm:spPr/>
    </dgm:pt>
    <dgm:pt modelId="{92D12C17-7824-D44D-B595-3DC4091AB97A}" type="pres">
      <dgm:prSet presAssocID="{448E9788-B4BD-8649-AC7D-FCDE1E02D893}" presName="boxAndChildren" presStyleCnt="0"/>
      <dgm:spPr/>
    </dgm:pt>
    <dgm:pt modelId="{BB1B778C-C0EC-1840-8BEB-2B2FC9BAF77D}" type="pres">
      <dgm:prSet presAssocID="{448E9788-B4BD-8649-AC7D-FCDE1E02D893}" presName="parentTextBox" presStyleLbl="node1" presStyleIdx="0" presStyleCnt="3"/>
      <dgm:spPr/>
    </dgm:pt>
    <dgm:pt modelId="{A808D0D0-D149-0643-8399-4C763A76DC70}" type="pres">
      <dgm:prSet presAssocID="{448E9788-B4BD-8649-AC7D-FCDE1E02D893}" presName="entireBox" presStyleLbl="node1" presStyleIdx="0" presStyleCnt="3" custScaleY="31752" custLinFactNeighborY="-896"/>
      <dgm:spPr/>
    </dgm:pt>
    <dgm:pt modelId="{DB070D81-1444-CF4C-A7F1-04B637250C65}" type="pres">
      <dgm:prSet presAssocID="{448E9788-B4BD-8649-AC7D-FCDE1E02D893}" presName="descendantBox" presStyleCnt="0"/>
      <dgm:spPr/>
    </dgm:pt>
    <dgm:pt modelId="{F2B8248F-2EE5-AA4D-B033-0E53DC30A7E9}" type="pres">
      <dgm:prSet presAssocID="{9637C257-45D2-A748-8A43-D1CCD1DDD8B0}" presName="childTextBox" presStyleLbl="fgAccFollowNode1" presStyleIdx="0" presStyleCnt="2" custScaleY="88545" custLinFactNeighborY="18921">
        <dgm:presLayoutVars>
          <dgm:bulletEnabled val="1"/>
        </dgm:presLayoutVars>
      </dgm:prSet>
      <dgm:spPr/>
    </dgm:pt>
    <dgm:pt modelId="{B5DF6D33-54B4-5647-BCF2-1CB21D9B76A2}" type="pres">
      <dgm:prSet presAssocID="{913DD0F3-69C4-E34E-8A28-96BF54101FB3}" presName="sp" presStyleCnt="0"/>
      <dgm:spPr/>
    </dgm:pt>
    <dgm:pt modelId="{23387BD2-2A04-7F42-94DC-1266CD725B2F}" type="pres">
      <dgm:prSet presAssocID="{332A6CE9-713D-094E-9B10-3C0D95DC3F73}" presName="arrowAndChildren" presStyleCnt="0"/>
      <dgm:spPr/>
    </dgm:pt>
    <dgm:pt modelId="{981E1DCA-6EAD-484F-80F1-3B192533C7E6}" type="pres">
      <dgm:prSet presAssocID="{332A6CE9-713D-094E-9B10-3C0D95DC3F73}" presName="parentTextArrow" presStyleLbl="node1" presStyleIdx="1" presStyleCnt="3" custScaleY="40326"/>
      <dgm:spPr/>
    </dgm:pt>
    <dgm:pt modelId="{C91E38E3-108F-094B-9B34-A6B1E05DDD1F}" type="pres">
      <dgm:prSet presAssocID="{F5987E5B-3182-9C4A-A01E-EC8CAB848BDC}" presName="sp" presStyleCnt="0"/>
      <dgm:spPr/>
    </dgm:pt>
    <dgm:pt modelId="{8C0BC3A1-FADD-CF40-9C81-F41BB99683E2}" type="pres">
      <dgm:prSet presAssocID="{86CA62FA-355A-5042-BAAC-B414D5F5C912}" presName="arrowAndChildren" presStyleCnt="0"/>
      <dgm:spPr/>
    </dgm:pt>
    <dgm:pt modelId="{3FA9DFEA-B8EB-894F-91D0-9D2C60325B7E}" type="pres">
      <dgm:prSet presAssocID="{86CA62FA-355A-5042-BAAC-B414D5F5C912}" presName="parentTextArrow" presStyleLbl="node1" presStyleIdx="1" presStyleCnt="3"/>
      <dgm:spPr/>
    </dgm:pt>
    <dgm:pt modelId="{02440A00-08ED-9F4C-8DBC-B8DC9A24AEB6}" type="pres">
      <dgm:prSet presAssocID="{86CA62FA-355A-5042-BAAC-B414D5F5C912}" presName="arrow" presStyleLbl="node1" presStyleIdx="2" presStyleCnt="3"/>
      <dgm:spPr/>
    </dgm:pt>
    <dgm:pt modelId="{551A9002-2CD3-3145-9880-468556339875}" type="pres">
      <dgm:prSet presAssocID="{86CA62FA-355A-5042-BAAC-B414D5F5C912}" presName="descendantArrow" presStyleCnt="0"/>
      <dgm:spPr/>
    </dgm:pt>
    <dgm:pt modelId="{852FAB58-3BDC-7746-9F52-244DCE168743}" type="pres">
      <dgm:prSet presAssocID="{F6D31FBD-C957-1241-AC5F-748FC1ECA9E8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E8E0F50D-EFE4-B74F-9EF9-A561E6D2B790}" type="presOf" srcId="{F6D31FBD-C957-1241-AC5F-748FC1ECA9E8}" destId="{852FAB58-3BDC-7746-9F52-244DCE168743}" srcOrd="0" destOrd="0" presId="urn:microsoft.com/office/officeart/2005/8/layout/process4"/>
    <dgm:cxn modelId="{B65D3A0E-5C9F-8342-A423-5C732B51F464}" srcId="{448E9788-B4BD-8649-AC7D-FCDE1E02D893}" destId="{9637C257-45D2-A748-8A43-D1CCD1DDD8B0}" srcOrd="0" destOrd="0" parTransId="{AE4B7748-59B6-AA46-9913-BC4F2A0E4D74}" sibTransId="{A9B71356-E3AD-7046-A0D7-1E86F2259582}"/>
    <dgm:cxn modelId="{5A407A5D-862C-9F45-BC73-BFB0502244A1}" type="presOf" srcId="{332A6CE9-713D-094E-9B10-3C0D95DC3F73}" destId="{981E1DCA-6EAD-484F-80F1-3B192533C7E6}" srcOrd="0" destOrd="0" presId="urn:microsoft.com/office/officeart/2005/8/layout/process4"/>
    <dgm:cxn modelId="{CE970F42-110E-8A49-A7A3-1DBAEE61A2C7}" srcId="{CCF5D449-01B1-1745-8F6E-613D1930BB6F}" destId="{332A6CE9-713D-094E-9B10-3C0D95DC3F73}" srcOrd="1" destOrd="0" parTransId="{1183443E-9F54-1C46-A116-3825B8323819}" sibTransId="{913DD0F3-69C4-E34E-8A28-96BF54101FB3}"/>
    <dgm:cxn modelId="{98878D4A-84CF-6340-B1DD-BA0DFB58E08C}" srcId="{86CA62FA-355A-5042-BAAC-B414D5F5C912}" destId="{F6D31FBD-C957-1241-AC5F-748FC1ECA9E8}" srcOrd="0" destOrd="0" parTransId="{A1583053-4B23-BB48-9195-575C306DBF4D}" sibTransId="{9FE94B4A-E88E-C844-A2A3-92834F6B3D99}"/>
    <dgm:cxn modelId="{8676EF4F-AD2C-0C43-819C-AD15488B37AD}" type="presOf" srcId="{86CA62FA-355A-5042-BAAC-B414D5F5C912}" destId="{3FA9DFEA-B8EB-894F-91D0-9D2C60325B7E}" srcOrd="0" destOrd="0" presId="urn:microsoft.com/office/officeart/2005/8/layout/process4"/>
    <dgm:cxn modelId="{E36FAB54-BD2E-5548-95EA-55EF86C104C7}" type="presOf" srcId="{86CA62FA-355A-5042-BAAC-B414D5F5C912}" destId="{02440A00-08ED-9F4C-8DBC-B8DC9A24AEB6}" srcOrd="1" destOrd="0" presId="urn:microsoft.com/office/officeart/2005/8/layout/process4"/>
    <dgm:cxn modelId="{A16B02C1-FE04-EE4D-AFD8-9C5DA0513CF2}" type="presOf" srcId="{448E9788-B4BD-8649-AC7D-FCDE1E02D893}" destId="{BB1B778C-C0EC-1840-8BEB-2B2FC9BAF77D}" srcOrd="0" destOrd="0" presId="urn:microsoft.com/office/officeart/2005/8/layout/process4"/>
    <dgm:cxn modelId="{4D3ABBD4-64F5-0346-965A-2CBAFF4CC3B9}" type="presOf" srcId="{CCF5D449-01B1-1745-8F6E-613D1930BB6F}" destId="{81FE227A-A0D1-B84C-8655-25F3956E84FD}" srcOrd="0" destOrd="0" presId="urn:microsoft.com/office/officeart/2005/8/layout/process4"/>
    <dgm:cxn modelId="{72E2DFF0-970A-C04F-B132-3C1E22CEEF18}" srcId="{CCF5D449-01B1-1745-8F6E-613D1930BB6F}" destId="{86CA62FA-355A-5042-BAAC-B414D5F5C912}" srcOrd="0" destOrd="0" parTransId="{526D55D4-6FE8-F448-BA99-F8E8AAF3A3C4}" sibTransId="{F5987E5B-3182-9C4A-A01E-EC8CAB848BDC}"/>
    <dgm:cxn modelId="{075152F7-4B39-484E-BB14-50762BE77D99}" srcId="{CCF5D449-01B1-1745-8F6E-613D1930BB6F}" destId="{448E9788-B4BD-8649-AC7D-FCDE1E02D893}" srcOrd="2" destOrd="0" parTransId="{48DBD631-D70B-A346-B020-894EC2F9CD7E}" sibTransId="{12440DC1-0601-AC4F-9F6C-8923E036AAD0}"/>
    <dgm:cxn modelId="{B03458FA-7074-FA4D-8346-DBA03969895C}" type="presOf" srcId="{9637C257-45D2-A748-8A43-D1CCD1DDD8B0}" destId="{F2B8248F-2EE5-AA4D-B033-0E53DC30A7E9}" srcOrd="0" destOrd="0" presId="urn:microsoft.com/office/officeart/2005/8/layout/process4"/>
    <dgm:cxn modelId="{EFA6EDFA-467D-6A4A-825B-CFF492EC7AFE}" type="presOf" srcId="{448E9788-B4BD-8649-AC7D-FCDE1E02D893}" destId="{A808D0D0-D149-0643-8399-4C763A76DC70}" srcOrd="1" destOrd="0" presId="urn:microsoft.com/office/officeart/2005/8/layout/process4"/>
    <dgm:cxn modelId="{15BF045D-C968-834C-A363-C0CF893AAD07}" type="presParOf" srcId="{81FE227A-A0D1-B84C-8655-25F3956E84FD}" destId="{92D12C17-7824-D44D-B595-3DC4091AB97A}" srcOrd="0" destOrd="0" presId="urn:microsoft.com/office/officeart/2005/8/layout/process4"/>
    <dgm:cxn modelId="{FBA11DAC-B2BF-414B-BDB0-BD9F900C0058}" type="presParOf" srcId="{92D12C17-7824-D44D-B595-3DC4091AB97A}" destId="{BB1B778C-C0EC-1840-8BEB-2B2FC9BAF77D}" srcOrd="0" destOrd="0" presId="urn:microsoft.com/office/officeart/2005/8/layout/process4"/>
    <dgm:cxn modelId="{94F2D78F-A40D-7346-BAE3-3F5605022F90}" type="presParOf" srcId="{92D12C17-7824-D44D-B595-3DC4091AB97A}" destId="{A808D0D0-D149-0643-8399-4C763A76DC70}" srcOrd="1" destOrd="0" presId="urn:microsoft.com/office/officeart/2005/8/layout/process4"/>
    <dgm:cxn modelId="{ED029487-D722-4340-B38C-F1AEA96248D9}" type="presParOf" srcId="{92D12C17-7824-D44D-B595-3DC4091AB97A}" destId="{DB070D81-1444-CF4C-A7F1-04B637250C65}" srcOrd="2" destOrd="0" presId="urn:microsoft.com/office/officeart/2005/8/layout/process4"/>
    <dgm:cxn modelId="{963ADE84-F508-7746-B5EE-163D6B4F1A1D}" type="presParOf" srcId="{DB070D81-1444-CF4C-A7F1-04B637250C65}" destId="{F2B8248F-2EE5-AA4D-B033-0E53DC30A7E9}" srcOrd="0" destOrd="0" presId="urn:microsoft.com/office/officeart/2005/8/layout/process4"/>
    <dgm:cxn modelId="{ACB47019-903E-2F42-9A6B-079741A44293}" type="presParOf" srcId="{81FE227A-A0D1-B84C-8655-25F3956E84FD}" destId="{B5DF6D33-54B4-5647-BCF2-1CB21D9B76A2}" srcOrd="1" destOrd="0" presId="urn:microsoft.com/office/officeart/2005/8/layout/process4"/>
    <dgm:cxn modelId="{E36E18B8-9763-9D40-AC00-9985D5A6CE38}" type="presParOf" srcId="{81FE227A-A0D1-B84C-8655-25F3956E84FD}" destId="{23387BD2-2A04-7F42-94DC-1266CD725B2F}" srcOrd="2" destOrd="0" presId="urn:microsoft.com/office/officeart/2005/8/layout/process4"/>
    <dgm:cxn modelId="{EABDCB56-3C3B-5F41-98CC-CAE1CAEC08B1}" type="presParOf" srcId="{23387BD2-2A04-7F42-94DC-1266CD725B2F}" destId="{981E1DCA-6EAD-484F-80F1-3B192533C7E6}" srcOrd="0" destOrd="0" presId="urn:microsoft.com/office/officeart/2005/8/layout/process4"/>
    <dgm:cxn modelId="{BC7DCD5C-7454-534B-976C-E934F09F2962}" type="presParOf" srcId="{81FE227A-A0D1-B84C-8655-25F3956E84FD}" destId="{C91E38E3-108F-094B-9B34-A6B1E05DDD1F}" srcOrd="3" destOrd="0" presId="urn:microsoft.com/office/officeart/2005/8/layout/process4"/>
    <dgm:cxn modelId="{8F25F8EF-12B9-FE44-B036-6D61F83DFDEC}" type="presParOf" srcId="{81FE227A-A0D1-B84C-8655-25F3956E84FD}" destId="{8C0BC3A1-FADD-CF40-9C81-F41BB99683E2}" srcOrd="4" destOrd="0" presId="urn:microsoft.com/office/officeart/2005/8/layout/process4"/>
    <dgm:cxn modelId="{CB047C52-805A-C145-9DDE-63EAC904310F}" type="presParOf" srcId="{8C0BC3A1-FADD-CF40-9C81-F41BB99683E2}" destId="{3FA9DFEA-B8EB-894F-91D0-9D2C60325B7E}" srcOrd="0" destOrd="0" presId="urn:microsoft.com/office/officeart/2005/8/layout/process4"/>
    <dgm:cxn modelId="{D91FAF5F-472E-6B4A-AE95-079D38DB8E1C}" type="presParOf" srcId="{8C0BC3A1-FADD-CF40-9C81-F41BB99683E2}" destId="{02440A00-08ED-9F4C-8DBC-B8DC9A24AEB6}" srcOrd="1" destOrd="0" presId="urn:microsoft.com/office/officeart/2005/8/layout/process4"/>
    <dgm:cxn modelId="{EC67DE6E-5AA6-A345-8A1B-B9EDE3E8261E}" type="presParOf" srcId="{8C0BC3A1-FADD-CF40-9C81-F41BB99683E2}" destId="{551A9002-2CD3-3145-9880-468556339875}" srcOrd="2" destOrd="0" presId="urn:microsoft.com/office/officeart/2005/8/layout/process4"/>
    <dgm:cxn modelId="{8B58C6A5-BEC0-2640-B48B-5518402C59B8}" type="presParOf" srcId="{551A9002-2CD3-3145-9880-468556339875}" destId="{852FAB58-3BDC-7746-9F52-244DCE16874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F5D449-01B1-1745-8F6E-613D1930BB6F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CA62FA-355A-5042-BAAC-B414D5F5C912}">
      <dgm:prSet phldrT="[Text]" custT="1"/>
      <dgm:spPr/>
      <dgm:t>
        <a:bodyPr/>
        <a:lstStyle/>
        <a:p>
          <a:r>
            <a:rPr lang="en-CA" sz="1900" b="1" dirty="0">
              <a:effectLst/>
              <a:ea typeface="Arial" panose="020B0604020202020204" pitchFamily="34" charset="0"/>
            </a:rPr>
            <a:t>Pre-protocol </a:t>
          </a:r>
          <a:r>
            <a:rPr lang="en-CA" sz="1900" dirty="0">
              <a:effectLst/>
              <a:ea typeface="Arial" panose="020B0604020202020204" pitchFamily="34" charset="0"/>
            </a:rPr>
            <a:t>– October 2020 – September 2021</a:t>
          </a:r>
        </a:p>
        <a:p>
          <a:r>
            <a:rPr lang="en-CA" sz="1900" b="1" dirty="0">
              <a:effectLst/>
              <a:ea typeface="Arial" panose="020B0604020202020204" pitchFamily="34" charset="0"/>
            </a:rPr>
            <a:t>Post-protocol </a:t>
          </a:r>
          <a:r>
            <a:rPr lang="en-CA" sz="1900" dirty="0">
              <a:effectLst/>
              <a:ea typeface="Arial" panose="020B0604020202020204" pitchFamily="34" charset="0"/>
            </a:rPr>
            <a:t>– October 2021 – September 2022</a:t>
          </a:r>
          <a:endParaRPr lang="en-US" sz="1900" dirty="0"/>
        </a:p>
      </dgm:t>
    </dgm:pt>
    <dgm:pt modelId="{526D55D4-6FE8-F448-BA99-F8E8AAF3A3C4}" type="parTrans" cxnId="{72E2DFF0-970A-C04F-B132-3C1E22CEEF18}">
      <dgm:prSet/>
      <dgm:spPr/>
      <dgm:t>
        <a:bodyPr/>
        <a:lstStyle/>
        <a:p>
          <a:endParaRPr lang="en-US"/>
        </a:p>
      </dgm:t>
    </dgm:pt>
    <dgm:pt modelId="{F5987E5B-3182-9C4A-A01E-EC8CAB848BDC}" type="sibTrans" cxnId="{72E2DFF0-970A-C04F-B132-3C1E22CEEF18}">
      <dgm:prSet/>
      <dgm:spPr/>
      <dgm:t>
        <a:bodyPr/>
        <a:lstStyle/>
        <a:p>
          <a:endParaRPr lang="en-US"/>
        </a:p>
      </dgm:t>
    </dgm:pt>
    <dgm:pt modelId="{F6D31FBD-C957-1241-AC5F-748FC1ECA9E8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CA">
              <a:noFill/>
            </a:rPr>
            <a:t> </a:t>
          </a:r>
        </a:p>
      </dgm:t>
    </dgm:pt>
    <dgm:pt modelId="{A1583053-4B23-BB48-9195-575C306DBF4D}" type="parTrans" cxnId="{98878D4A-84CF-6340-B1DD-BA0DFB58E08C}">
      <dgm:prSet/>
      <dgm:spPr/>
      <dgm:t>
        <a:bodyPr/>
        <a:lstStyle/>
        <a:p>
          <a:endParaRPr lang="en-US"/>
        </a:p>
      </dgm:t>
    </dgm:pt>
    <dgm:pt modelId="{9FE94B4A-E88E-C844-A2A3-92834F6B3D99}" type="sibTrans" cxnId="{98878D4A-84CF-6340-B1DD-BA0DFB58E08C}">
      <dgm:prSet/>
      <dgm:spPr/>
      <dgm:t>
        <a:bodyPr/>
        <a:lstStyle/>
        <a:p>
          <a:endParaRPr lang="en-US"/>
        </a:p>
      </dgm:t>
    </dgm:pt>
    <dgm:pt modelId="{332A6CE9-713D-094E-9B10-3C0D95DC3F73}">
      <dgm:prSet phldrT="[Text]" custT="1"/>
      <dgm:spPr/>
      <dgm:t>
        <a:bodyPr/>
        <a:lstStyle/>
        <a:p>
          <a:r>
            <a:rPr lang="en-CA" sz="2000" b="1" dirty="0"/>
            <a:t>Excluded: </a:t>
          </a:r>
          <a:r>
            <a:rPr lang="en-CA" sz="2000" dirty="0"/>
            <a:t>Recurrent and pedunculated polyps </a:t>
          </a:r>
          <a:endParaRPr lang="en-US" sz="2000" dirty="0"/>
        </a:p>
      </dgm:t>
    </dgm:pt>
    <dgm:pt modelId="{1183443E-9F54-1C46-A116-3825B8323819}" type="parTrans" cxnId="{CE970F42-110E-8A49-A7A3-1DBAEE61A2C7}">
      <dgm:prSet/>
      <dgm:spPr/>
      <dgm:t>
        <a:bodyPr/>
        <a:lstStyle/>
        <a:p>
          <a:endParaRPr lang="en-US"/>
        </a:p>
      </dgm:t>
    </dgm:pt>
    <dgm:pt modelId="{913DD0F3-69C4-E34E-8A28-96BF54101FB3}" type="sibTrans" cxnId="{CE970F42-110E-8A49-A7A3-1DBAEE61A2C7}">
      <dgm:prSet/>
      <dgm:spPr/>
      <dgm:t>
        <a:bodyPr/>
        <a:lstStyle/>
        <a:p>
          <a:endParaRPr lang="en-US"/>
        </a:p>
      </dgm:t>
    </dgm:pt>
    <dgm:pt modelId="{448E9788-B4BD-8649-AC7D-FCDE1E02D893}">
      <dgm:prSet phldrT="[Text]" custT="1"/>
      <dgm:spPr/>
      <dgm:t>
        <a:bodyPr/>
        <a:lstStyle/>
        <a:p>
          <a:pPr rtl="0"/>
          <a:r>
            <a:rPr lang="en-US" sz="2000" b="1" dirty="0"/>
            <a:t>Chart</a:t>
          </a:r>
          <a:r>
            <a:rPr lang="en-US" sz="1900" b="1" dirty="0"/>
            <a:t> Reviews</a:t>
          </a:r>
        </a:p>
      </dgm:t>
    </dgm:pt>
    <dgm:pt modelId="{48DBD631-D70B-A346-B020-894EC2F9CD7E}" type="parTrans" cxnId="{075152F7-4B39-484E-BB14-50762BE77D99}">
      <dgm:prSet/>
      <dgm:spPr/>
      <dgm:t>
        <a:bodyPr/>
        <a:lstStyle/>
        <a:p>
          <a:endParaRPr lang="en-US"/>
        </a:p>
      </dgm:t>
    </dgm:pt>
    <dgm:pt modelId="{12440DC1-0601-AC4F-9F6C-8923E036AAD0}" type="sibTrans" cxnId="{075152F7-4B39-484E-BB14-50762BE77D99}">
      <dgm:prSet/>
      <dgm:spPr/>
      <dgm:t>
        <a:bodyPr/>
        <a:lstStyle/>
        <a:p>
          <a:endParaRPr lang="en-US"/>
        </a:p>
      </dgm:t>
    </dgm:pt>
    <dgm:pt modelId="{9637C257-45D2-A748-8A43-D1CCD1DDD8B0}">
      <dgm:prSet phldrT="[Text]" custT="1"/>
      <dgm:spPr/>
      <dgm:t>
        <a:bodyPr/>
        <a:lstStyle/>
        <a:p>
          <a:r>
            <a:rPr lang="en-CA" sz="2000" b="1" dirty="0"/>
            <a:t>Documentation     Management     Outcomes</a:t>
          </a:r>
          <a:endParaRPr lang="en-US" sz="2000" b="1" dirty="0"/>
        </a:p>
      </dgm:t>
    </dgm:pt>
    <dgm:pt modelId="{AE4B7748-59B6-AA46-9913-BC4F2A0E4D74}" type="parTrans" cxnId="{B65D3A0E-5C9F-8342-A423-5C732B51F464}">
      <dgm:prSet/>
      <dgm:spPr/>
      <dgm:t>
        <a:bodyPr/>
        <a:lstStyle/>
        <a:p>
          <a:endParaRPr lang="en-US"/>
        </a:p>
      </dgm:t>
    </dgm:pt>
    <dgm:pt modelId="{A9B71356-E3AD-7046-A0D7-1E86F2259582}" type="sibTrans" cxnId="{B65D3A0E-5C9F-8342-A423-5C732B51F464}">
      <dgm:prSet/>
      <dgm:spPr/>
      <dgm:t>
        <a:bodyPr/>
        <a:lstStyle/>
        <a:p>
          <a:endParaRPr lang="en-US"/>
        </a:p>
      </dgm:t>
    </dgm:pt>
    <dgm:pt modelId="{81FE227A-A0D1-B84C-8655-25F3956E84FD}" type="pres">
      <dgm:prSet presAssocID="{CCF5D449-01B1-1745-8F6E-613D1930BB6F}" presName="Name0" presStyleCnt="0">
        <dgm:presLayoutVars>
          <dgm:dir/>
          <dgm:animLvl val="lvl"/>
          <dgm:resizeHandles val="exact"/>
        </dgm:presLayoutVars>
      </dgm:prSet>
      <dgm:spPr/>
    </dgm:pt>
    <dgm:pt modelId="{92D12C17-7824-D44D-B595-3DC4091AB97A}" type="pres">
      <dgm:prSet presAssocID="{448E9788-B4BD-8649-AC7D-FCDE1E02D893}" presName="boxAndChildren" presStyleCnt="0"/>
      <dgm:spPr/>
    </dgm:pt>
    <dgm:pt modelId="{BB1B778C-C0EC-1840-8BEB-2B2FC9BAF77D}" type="pres">
      <dgm:prSet presAssocID="{448E9788-B4BD-8649-AC7D-FCDE1E02D893}" presName="parentTextBox" presStyleLbl="node1" presStyleIdx="0" presStyleCnt="3"/>
      <dgm:spPr/>
    </dgm:pt>
    <dgm:pt modelId="{A808D0D0-D149-0643-8399-4C763A76DC70}" type="pres">
      <dgm:prSet presAssocID="{448E9788-B4BD-8649-AC7D-FCDE1E02D893}" presName="entireBox" presStyleLbl="node1" presStyleIdx="0" presStyleCnt="3" custScaleY="31752" custLinFactNeighborY="-896"/>
      <dgm:spPr/>
    </dgm:pt>
    <dgm:pt modelId="{DB070D81-1444-CF4C-A7F1-04B637250C65}" type="pres">
      <dgm:prSet presAssocID="{448E9788-B4BD-8649-AC7D-FCDE1E02D893}" presName="descendantBox" presStyleCnt="0"/>
      <dgm:spPr/>
    </dgm:pt>
    <dgm:pt modelId="{F2B8248F-2EE5-AA4D-B033-0E53DC30A7E9}" type="pres">
      <dgm:prSet presAssocID="{9637C257-45D2-A748-8A43-D1CCD1DDD8B0}" presName="childTextBox" presStyleLbl="fgAccFollowNode1" presStyleIdx="0" presStyleCnt="2" custScaleY="88545" custLinFactNeighborY="18921">
        <dgm:presLayoutVars>
          <dgm:bulletEnabled val="1"/>
        </dgm:presLayoutVars>
      </dgm:prSet>
      <dgm:spPr/>
    </dgm:pt>
    <dgm:pt modelId="{B5DF6D33-54B4-5647-BCF2-1CB21D9B76A2}" type="pres">
      <dgm:prSet presAssocID="{913DD0F3-69C4-E34E-8A28-96BF54101FB3}" presName="sp" presStyleCnt="0"/>
      <dgm:spPr/>
    </dgm:pt>
    <dgm:pt modelId="{23387BD2-2A04-7F42-94DC-1266CD725B2F}" type="pres">
      <dgm:prSet presAssocID="{332A6CE9-713D-094E-9B10-3C0D95DC3F73}" presName="arrowAndChildren" presStyleCnt="0"/>
      <dgm:spPr/>
    </dgm:pt>
    <dgm:pt modelId="{981E1DCA-6EAD-484F-80F1-3B192533C7E6}" type="pres">
      <dgm:prSet presAssocID="{332A6CE9-713D-094E-9B10-3C0D95DC3F73}" presName="parentTextArrow" presStyleLbl="node1" presStyleIdx="1" presStyleCnt="3" custScaleY="40326"/>
      <dgm:spPr/>
    </dgm:pt>
    <dgm:pt modelId="{C91E38E3-108F-094B-9B34-A6B1E05DDD1F}" type="pres">
      <dgm:prSet presAssocID="{F5987E5B-3182-9C4A-A01E-EC8CAB848BDC}" presName="sp" presStyleCnt="0"/>
      <dgm:spPr/>
    </dgm:pt>
    <dgm:pt modelId="{8C0BC3A1-FADD-CF40-9C81-F41BB99683E2}" type="pres">
      <dgm:prSet presAssocID="{86CA62FA-355A-5042-BAAC-B414D5F5C912}" presName="arrowAndChildren" presStyleCnt="0"/>
      <dgm:spPr/>
    </dgm:pt>
    <dgm:pt modelId="{3FA9DFEA-B8EB-894F-91D0-9D2C60325B7E}" type="pres">
      <dgm:prSet presAssocID="{86CA62FA-355A-5042-BAAC-B414D5F5C912}" presName="parentTextArrow" presStyleLbl="node1" presStyleIdx="1" presStyleCnt="3"/>
      <dgm:spPr/>
    </dgm:pt>
    <dgm:pt modelId="{02440A00-08ED-9F4C-8DBC-B8DC9A24AEB6}" type="pres">
      <dgm:prSet presAssocID="{86CA62FA-355A-5042-BAAC-B414D5F5C912}" presName="arrow" presStyleLbl="node1" presStyleIdx="2" presStyleCnt="3"/>
      <dgm:spPr/>
    </dgm:pt>
    <dgm:pt modelId="{551A9002-2CD3-3145-9880-468556339875}" type="pres">
      <dgm:prSet presAssocID="{86CA62FA-355A-5042-BAAC-B414D5F5C912}" presName="descendantArrow" presStyleCnt="0"/>
      <dgm:spPr/>
    </dgm:pt>
    <dgm:pt modelId="{852FAB58-3BDC-7746-9F52-244DCE168743}" type="pres">
      <dgm:prSet presAssocID="{F6D31FBD-C957-1241-AC5F-748FC1ECA9E8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E8E0F50D-EFE4-B74F-9EF9-A561E6D2B790}" type="presOf" srcId="{F6D31FBD-C957-1241-AC5F-748FC1ECA9E8}" destId="{852FAB58-3BDC-7746-9F52-244DCE168743}" srcOrd="0" destOrd="0" presId="urn:microsoft.com/office/officeart/2005/8/layout/process4"/>
    <dgm:cxn modelId="{B65D3A0E-5C9F-8342-A423-5C732B51F464}" srcId="{448E9788-B4BD-8649-AC7D-FCDE1E02D893}" destId="{9637C257-45D2-A748-8A43-D1CCD1DDD8B0}" srcOrd="0" destOrd="0" parTransId="{AE4B7748-59B6-AA46-9913-BC4F2A0E4D74}" sibTransId="{A9B71356-E3AD-7046-A0D7-1E86F2259582}"/>
    <dgm:cxn modelId="{5A407A5D-862C-9F45-BC73-BFB0502244A1}" type="presOf" srcId="{332A6CE9-713D-094E-9B10-3C0D95DC3F73}" destId="{981E1DCA-6EAD-484F-80F1-3B192533C7E6}" srcOrd="0" destOrd="0" presId="urn:microsoft.com/office/officeart/2005/8/layout/process4"/>
    <dgm:cxn modelId="{CE970F42-110E-8A49-A7A3-1DBAEE61A2C7}" srcId="{CCF5D449-01B1-1745-8F6E-613D1930BB6F}" destId="{332A6CE9-713D-094E-9B10-3C0D95DC3F73}" srcOrd="1" destOrd="0" parTransId="{1183443E-9F54-1C46-A116-3825B8323819}" sibTransId="{913DD0F3-69C4-E34E-8A28-96BF54101FB3}"/>
    <dgm:cxn modelId="{98878D4A-84CF-6340-B1DD-BA0DFB58E08C}" srcId="{86CA62FA-355A-5042-BAAC-B414D5F5C912}" destId="{F6D31FBD-C957-1241-AC5F-748FC1ECA9E8}" srcOrd="0" destOrd="0" parTransId="{A1583053-4B23-BB48-9195-575C306DBF4D}" sibTransId="{9FE94B4A-E88E-C844-A2A3-92834F6B3D99}"/>
    <dgm:cxn modelId="{8676EF4F-AD2C-0C43-819C-AD15488B37AD}" type="presOf" srcId="{86CA62FA-355A-5042-BAAC-B414D5F5C912}" destId="{3FA9DFEA-B8EB-894F-91D0-9D2C60325B7E}" srcOrd="0" destOrd="0" presId="urn:microsoft.com/office/officeart/2005/8/layout/process4"/>
    <dgm:cxn modelId="{E36FAB54-BD2E-5548-95EA-55EF86C104C7}" type="presOf" srcId="{86CA62FA-355A-5042-BAAC-B414D5F5C912}" destId="{02440A00-08ED-9F4C-8DBC-B8DC9A24AEB6}" srcOrd="1" destOrd="0" presId="urn:microsoft.com/office/officeart/2005/8/layout/process4"/>
    <dgm:cxn modelId="{A16B02C1-FE04-EE4D-AFD8-9C5DA0513CF2}" type="presOf" srcId="{448E9788-B4BD-8649-AC7D-FCDE1E02D893}" destId="{BB1B778C-C0EC-1840-8BEB-2B2FC9BAF77D}" srcOrd="0" destOrd="0" presId="urn:microsoft.com/office/officeart/2005/8/layout/process4"/>
    <dgm:cxn modelId="{4D3ABBD4-64F5-0346-965A-2CBAFF4CC3B9}" type="presOf" srcId="{CCF5D449-01B1-1745-8F6E-613D1930BB6F}" destId="{81FE227A-A0D1-B84C-8655-25F3956E84FD}" srcOrd="0" destOrd="0" presId="urn:microsoft.com/office/officeart/2005/8/layout/process4"/>
    <dgm:cxn modelId="{72E2DFF0-970A-C04F-B132-3C1E22CEEF18}" srcId="{CCF5D449-01B1-1745-8F6E-613D1930BB6F}" destId="{86CA62FA-355A-5042-BAAC-B414D5F5C912}" srcOrd="0" destOrd="0" parTransId="{526D55D4-6FE8-F448-BA99-F8E8AAF3A3C4}" sibTransId="{F5987E5B-3182-9C4A-A01E-EC8CAB848BDC}"/>
    <dgm:cxn modelId="{075152F7-4B39-484E-BB14-50762BE77D99}" srcId="{CCF5D449-01B1-1745-8F6E-613D1930BB6F}" destId="{448E9788-B4BD-8649-AC7D-FCDE1E02D893}" srcOrd="2" destOrd="0" parTransId="{48DBD631-D70B-A346-B020-894EC2F9CD7E}" sibTransId="{12440DC1-0601-AC4F-9F6C-8923E036AAD0}"/>
    <dgm:cxn modelId="{B03458FA-7074-FA4D-8346-DBA03969895C}" type="presOf" srcId="{9637C257-45D2-A748-8A43-D1CCD1DDD8B0}" destId="{F2B8248F-2EE5-AA4D-B033-0E53DC30A7E9}" srcOrd="0" destOrd="0" presId="urn:microsoft.com/office/officeart/2005/8/layout/process4"/>
    <dgm:cxn modelId="{EFA6EDFA-467D-6A4A-825B-CFF492EC7AFE}" type="presOf" srcId="{448E9788-B4BD-8649-AC7D-FCDE1E02D893}" destId="{A808D0D0-D149-0643-8399-4C763A76DC70}" srcOrd="1" destOrd="0" presId="urn:microsoft.com/office/officeart/2005/8/layout/process4"/>
    <dgm:cxn modelId="{15BF045D-C968-834C-A363-C0CF893AAD07}" type="presParOf" srcId="{81FE227A-A0D1-B84C-8655-25F3956E84FD}" destId="{92D12C17-7824-D44D-B595-3DC4091AB97A}" srcOrd="0" destOrd="0" presId="urn:microsoft.com/office/officeart/2005/8/layout/process4"/>
    <dgm:cxn modelId="{FBA11DAC-B2BF-414B-BDB0-BD9F900C0058}" type="presParOf" srcId="{92D12C17-7824-D44D-B595-3DC4091AB97A}" destId="{BB1B778C-C0EC-1840-8BEB-2B2FC9BAF77D}" srcOrd="0" destOrd="0" presId="urn:microsoft.com/office/officeart/2005/8/layout/process4"/>
    <dgm:cxn modelId="{94F2D78F-A40D-7346-BAE3-3F5605022F90}" type="presParOf" srcId="{92D12C17-7824-D44D-B595-3DC4091AB97A}" destId="{A808D0D0-D149-0643-8399-4C763A76DC70}" srcOrd="1" destOrd="0" presId="urn:microsoft.com/office/officeart/2005/8/layout/process4"/>
    <dgm:cxn modelId="{ED029487-D722-4340-B38C-F1AEA96248D9}" type="presParOf" srcId="{92D12C17-7824-D44D-B595-3DC4091AB97A}" destId="{DB070D81-1444-CF4C-A7F1-04B637250C65}" srcOrd="2" destOrd="0" presId="urn:microsoft.com/office/officeart/2005/8/layout/process4"/>
    <dgm:cxn modelId="{963ADE84-F508-7746-B5EE-163D6B4F1A1D}" type="presParOf" srcId="{DB070D81-1444-CF4C-A7F1-04B637250C65}" destId="{F2B8248F-2EE5-AA4D-B033-0E53DC30A7E9}" srcOrd="0" destOrd="0" presId="urn:microsoft.com/office/officeart/2005/8/layout/process4"/>
    <dgm:cxn modelId="{ACB47019-903E-2F42-9A6B-079741A44293}" type="presParOf" srcId="{81FE227A-A0D1-B84C-8655-25F3956E84FD}" destId="{B5DF6D33-54B4-5647-BCF2-1CB21D9B76A2}" srcOrd="1" destOrd="0" presId="urn:microsoft.com/office/officeart/2005/8/layout/process4"/>
    <dgm:cxn modelId="{E36E18B8-9763-9D40-AC00-9985D5A6CE38}" type="presParOf" srcId="{81FE227A-A0D1-B84C-8655-25F3956E84FD}" destId="{23387BD2-2A04-7F42-94DC-1266CD725B2F}" srcOrd="2" destOrd="0" presId="urn:microsoft.com/office/officeart/2005/8/layout/process4"/>
    <dgm:cxn modelId="{EABDCB56-3C3B-5F41-98CC-CAE1CAEC08B1}" type="presParOf" srcId="{23387BD2-2A04-7F42-94DC-1266CD725B2F}" destId="{981E1DCA-6EAD-484F-80F1-3B192533C7E6}" srcOrd="0" destOrd="0" presId="urn:microsoft.com/office/officeart/2005/8/layout/process4"/>
    <dgm:cxn modelId="{BC7DCD5C-7454-534B-976C-E934F09F2962}" type="presParOf" srcId="{81FE227A-A0D1-B84C-8655-25F3956E84FD}" destId="{C91E38E3-108F-094B-9B34-A6B1E05DDD1F}" srcOrd="3" destOrd="0" presId="urn:microsoft.com/office/officeart/2005/8/layout/process4"/>
    <dgm:cxn modelId="{8F25F8EF-12B9-FE44-B036-6D61F83DFDEC}" type="presParOf" srcId="{81FE227A-A0D1-B84C-8655-25F3956E84FD}" destId="{8C0BC3A1-FADD-CF40-9C81-F41BB99683E2}" srcOrd="4" destOrd="0" presId="urn:microsoft.com/office/officeart/2005/8/layout/process4"/>
    <dgm:cxn modelId="{CB047C52-805A-C145-9DDE-63EAC904310F}" type="presParOf" srcId="{8C0BC3A1-FADD-CF40-9C81-F41BB99683E2}" destId="{3FA9DFEA-B8EB-894F-91D0-9D2C60325B7E}" srcOrd="0" destOrd="0" presId="urn:microsoft.com/office/officeart/2005/8/layout/process4"/>
    <dgm:cxn modelId="{D91FAF5F-472E-6B4A-AE95-079D38DB8E1C}" type="presParOf" srcId="{8C0BC3A1-FADD-CF40-9C81-F41BB99683E2}" destId="{02440A00-08ED-9F4C-8DBC-B8DC9A24AEB6}" srcOrd="1" destOrd="0" presId="urn:microsoft.com/office/officeart/2005/8/layout/process4"/>
    <dgm:cxn modelId="{EC67DE6E-5AA6-A345-8A1B-B9EDE3E8261E}" type="presParOf" srcId="{8C0BC3A1-FADD-CF40-9C81-F41BB99683E2}" destId="{551A9002-2CD3-3145-9880-468556339875}" srcOrd="2" destOrd="0" presId="urn:microsoft.com/office/officeart/2005/8/layout/process4"/>
    <dgm:cxn modelId="{8B58C6A5-BEC0-2640-B48B-5518402C59B8}" type="presParOf" srcId="{551A9002-2CD3-3145-9880-468556339875}" destId="{852FAB58-3BDC-7746-9F52-244DCE16874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8D0D0-D149-0643-8399-4C763A76DC70}">
      <dsp:nvSpPr>
        <dsp:cNvPr id="0" name=""/>
        <dsp:cNvSpPr/>
      </dsp:nvSpPr>
      <dsp:spPr>
        <a:xfrm>
          <a:off x="0" y="4189567"/>
          <a:ext cx="8128000" cy="627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Chart</a:t>
          </a:r>
          <a:r>
            <a:rPr lang="en-US" sz="1900" b="1" kern="1200" dirty="0"/>
            <a:t> Reviews</a:t>
          </a:r>
        </a:p>
      </dsp:txBody>
      <dsp:txXfrm>
        <a:off x="0" y="4189567"/>
        <a:ext cx="8128000" cy="338881"/>
      </dsp:txXfrm>
    </dsp:sp>
    <dsp:sp modelId="{F2B8248F-2EE5-AA4D-B033-0E53DC30A7E9}">
      <dsp:nvSpPr>
        <dsp:cNvPr id="0" name=""/>
        <dsp:cNvSpPr/>
      </dsp:nvSpPr>
      <dsp:spPr>
        <a:xfrm>
          <a:off x="0" y="4613650"/>
          <a:ext cx="8128000" cy="8050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Documentation     Management     Outcomes</a:t>
          </a:r>
          <a:endParaRPr lang="en-US" sz="2000" b="1" kern="1200" dirty="0"/>
        </a:p>
      </dsp:txBody>
      <dsp:txXfrm>
        <a:off x="0" y="4613650"/>
        <a:ext cx="8128000" cy="805016"/>
      </dsp:txXfrm>
    </dsp:sp>
    <dsp:sp modelId="{981E1DCA-6EAD-484F-80F1-3B192533C7E6}">
      <dsp:nvSpPr>
        <dsp:cNvPr id="0" name=""/>
        <dsp:cNvSpPr/>
      </dsp:nvSpPr>
      <dsp:spPr>
        <a:xfrm rot="10800000">
          <a:off x="0" y="3011108"/>
          <a:ext cx="8128000" cy="122581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Excluded: </a:t>
          </a:r>
          <a:r>
            <a:rPr lang="en-CA" sz="2000" kern="1200" dirty="0"/>
            <a:t>Recurrent and pedunculated polyps </a:t>
          </a:r>
          <a:endParaRPr lang="en-US" sz="2000" kern="1200" dirty="0"/>
        </a:p>
      </dsp:txBody>
      <dsp:txXfrm rot="10800000">
        <a:off x="0" y="3011108"/>
        <a:ext cx="8128000" cy="796497"/>
      </dsp:txXfrm>
    </dsp:sp>
    <dsp:sp modelId="{02440A00-08ED-9F4C-8DBC-B8DC9A24AEB6}">
      <dsp:nvSpPr>
        <dsp:cNvPr id="0" name=""/>
        <dsp:cNvSpPr/>
      </dsp:nvSpPr>
      <dsp:spPr>
        <a:xfrm rot="10800000">
          <a:off x="0" y="993"/>
          <a:ext cx="8128000" cy="303976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1" kern="1200" dirty="0">
              <a:effectLst/>
              <a:ea typeface="Arial" panose="020B0604020202020204" pitchFamily="34" charset="0"/>
            </a:rPr>
            <a:t>Pre-protocol </a:t>
          </a:r>
          <a:r>
            <a:rPr lang="en-CA" sz="1900" kern="1200" dirty="0">
              <a:effectLst/>
              <a:ea typeface="Arial" panose="020B0604020202020204" pitchFamily="34" charset="0"/>
            </a:rPr>
            <a:t>– October 2020 – September 2021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1" kern="1200" dirty="0">
              <a:effectLst/>
              <a:ea typeface="Arial" panose="020B0604020202020204" pitchFamily="34" charset="0"/>
            </a:rPr>
            <a:t>Post-protocol </a:t>
          </a:r>
          <a:r>
            <a:rPr lang="en-CA" sz="1900" kern="1200" dirty="0">
              <a:effectLst/>
              <a:ea typeface="Arial" panose="020B0604020202020204" pitchFamily="34" charset="0"/>
            </a:rPr>
            <a:t>– October 2021 – September 2022</a:t>
          </a:r>
          <a:endParaRPr lang="en-US" sz="1900" kern="1200" dirty="0"/>
        </a:p>
      </dsp:txBody>
      <dsp:txXfrm rot="-10800000">
        <a:off x="0" y="993"/>
        <a:ext cx="8128000" cy="1066956"/>
      </dsp:txXfrm>
    </dsp:sp>
    <dsp:sp modelId="{852FAB58-3BDC-7746-9F52-244DCE168743}">
      <dsp:nvSpPr>
        <dsp:cNvPr id="0" name=""/>
        <dsp:cNvSpPr/>
      </dsp:nvSpPr>
      <dsp:spPr>
        <a:xfrm>
          <a:off x="0" y="1067950"/>
          <a:ext cx="8128000" cy="9088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effectLst/>
              <a:ea typeface="Arial" panose="020B0604020202020204" pitchFamily="34" charset="0"/>
            </a:rPr>
            <a:t>Complex polyp </a:t>
          </a:r>
          <a:r>
            <a:rPr lang="en-CA" sz="2000" kern="1200" dirty="0">
              <a:effectLst/>
              <a:ea typeface="Arial" panose="020B0604020202020204" pitchFamily="34" charset="0"/>
            </a:rPr>
            <a:t>= any sessile polyp </a:t>
          </a:r>
          <a14:m xmlns:a14="http://schemas.microsoft.com/office/drawing/2010/main">
            <m:oMath xmlns:m="http://schemas.openxmlformats.org/officeDocument/2006/math">
              <m:r>
                <a:rPr lang="en-CA" sz="2000" i="1" kern="1200" smtClean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m:t>≥</m:t>
              </m:r>
            </m:oMath>
          </a14:m>
          <a:r>
            <a:rPr lang="en-CA" sz="2000" kern="1200" dirty="0">
              <a:effectLst/>
              <a:ea typeface="Arial" panose="020B0604020202020204" pitchFamily="34" charset="0"/>
            </a:rPr>
            <a:t>2cm</a:t>
          </a:r>
          <a:endParaRPr lang="en-US" sz="2000" kern="1200" dirty="0"/>
        </a:p>
      </dsp:txBody>
      <dsp:txXfrm>
        <a:off x="0" y="1067950"/>
        <a:ext cx="8128000" cy="908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D669A-AB50-6445-9B64-30F9CE053B3E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B1E9B-1DDA-614C-9B6F-5E3CB7CE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2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worth pointing out surgery showed a trend downwards (good)</a:t>
            </a:r>
            <a:br>
              <a:rPr lang="en-CA" dirty="0"/>
            </a:br>
            <a:r>
              <a:rPr lang="en-CA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Also should clarify EMR at index colonoscopy vs EMR at dedicated 1 hour slot. The 3 observation patients were I believe not candidates for surgery or EMR after MDC discussion.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B1E9B-1DDA-614C-9B6F-5E3CB7CED4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62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effectLst/>
                <a:ea typeface="Arial" panose="020B0604020202020204" pitchFamily="34" charset="0"/>
              </a:rPr>
              <a:t>At our center, piecemeal injection-assisted EMR (with </a:t>
            </a:r>
            <a:r>
              <a:rPr lang="en-CA" sz="1200" dirty="0" err="1">
                <a:effectLst/>
                <a:ea typeface="Arial" panose="020B0604020202020204" pitchFamily="34" charset="0"/>
              </a:rPr>
              <a:t>Eleview</a:t>
            </a:r>
            <a:r>
              <a:rPr lang="en-CA" sz="1200" dirty="0">
                <a:effectLst/>
                <a:ea typeface="Arial" panose="020B0604020202020204" pitchFamily="34" charset="0"/>
              </a:rPr>
              <a:t>) is the most commonly used technique. We found no complications among our study cohort; thus, this technique is safe at our community hospital.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B1E9B-1DDA-614C-9B6F-5E3CB7CED4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72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B1E9B-1DDA-614C-9B6F-5E3CB7CED4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61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B1E9B-1DDA-614C-9B6F-5E3CB7CED4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18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Technically the analysis was retrospective but the patients were accrued prospectively after the implementation of the protocol.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B1E9B-1DDA-614C-9B6F-5E3CB7CED4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0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17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4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3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1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68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1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3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79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1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1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3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7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metal, plant, beverage, close&#10;&#10;Description automatically generated">
            <a:extLst>
              <a:ext uri="{FF2B5EF4-FFF2-40B4-BE49-F238E27FC236}">
                <a16:creationId xmlns:a16="http://schemas.microsoft.com/office/drawing/2014/main" id="{4B7640EA-BC59-E51F-98A7-D5DE462F5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6" r="8684" b="-3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6" name="Picture 5" descr="A large white building&#10;&#10;Description automatically generated with low confidence">
            <a:extLst>
              <a:ext uri="{FF2B5EF4-FFF2-40B4-BE49-F238E27FC236}">
                <a16:creationId xmlns:a16="http://schemas.microsoft.com/office/drawing/2014/main" id="{0FEC3660-E31C-BA66-EEAD-8CBCF5C8CE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" r="19377" b="1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Picture 3" descr="A close-up of a hand&#10;&#10;Description automatically generated with medium confidence">
            <a:extLst>
              <a:ext uri="{FF2B5EF4-FFF2-40B4-BE49-F238E27FC236}">
                <a16:creationId xmlns:a16="http://schemas.microsoft.com/office/drawing/2014/main" id="{08F2F89B-7429-B312-E4ED-985CDBD21C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277" r="-1" b="17276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D4068-1D20-5EA9-21C4-254CB8BC6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44" y="115979"/>
            <a:ext cx="4922338" cy="358304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dirty="0"/>
              <a:t>Improving the Management and Outcomes of Complex Non-Pedunculated Colorectal Polyps at a Regional Hospital in British Columbia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83474-3755-ECCD-8D46-C404197DC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3941621"/>
            <a:ext cx="4922338" cy="2768969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r>
              <a:rPr lang="en-US" sz="4200" u="sng" dirty="0">
                <a:effectLst/>
              </a:rPr>
              <a:t>Lina </a:t>
            </a:r>
            <a:r>
              <a:rPr lang="en-US" sz="4200" u="sng" dirty="0" err="1">
                <a:effectLst/>
              </a:rPr>
              <a:t>Cadili</a:t>
            </a:r>
            <a:r>
              <a:rPr lang="en-US" sz="4200" dirty="0">
                <a:effectLst/>
              </a:rPr>
              <a:t>, Michael </a:t>
            </a:r>
            <a:r>
              <a:rPr lang="en-US" sz="4200" dirty="0" err="1">
                <a:effectLst/>
              </a:rPr>
              <a:t>Horkoff</a:t>
            </a:r>
            <a:r>
              <a:rPr lang="en-US" sz="4200" dirty="0">
                <a:effectLst/>
              </a:rPr>
              <a:t>, Scott Ainslie, Brian Chai, Jeffrey S. </a:t>
            </a:r>
            <a:r>
              <a:rPr lang="en-US" sz="4200" dirty="0" err="1">
                <a:effectLst/>
              </a:rPr>
              <a:t>Demetrick</a:t>
            </a:r>
            <a:r>
              <a:rPr lang="en-US" sz="4200" dirty="0">
                <a:effectLst/>
              </a:rPr>
              <a:t>,</a:t>
            </a:r>
            <a:r>
              <a:rPr lang="en-US" sz="4200" baseline="30000" dirty="0">
                <a:effectLst/>
              </a:rPr>
              <a:t> </a:t>
            </a:r>
            <a:r>
              <a:rPr lang="en-US" sz="4200" dirty="0">
                <a:effectLst/>
              </a:rPr>
              <a:t>Karl Langer, Kevin Wiseman, Hamish Hwang</a:t>
            </a:r>
          </a:p>
          <a:p>
            <a:endParaRPr lang="en-US" sz="4200" dirty="0"/>
          </a:p>
          <a:p>
            <a:r>
              <a:rPr lang="en-US" sz="4200" dirty="0"/>
              <a:t>British Columbia Surgical Society Annual Spring Meeting</a:t>
            </a:r>
          </a:p>
          <a:p>
            <a:r>
              <a:rPr lang="en-US" sz="4200" dirty="0"/>
              <a:t>May 5, 2023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14368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3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Rectangle 3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Freeform: Shape 3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: Shape 3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CFB747-2B92-EA18-120A-5215F0963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7374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base">
              <a:spcAft>
                <a:spcPct val="0"/>
              </a:spcAft>
              <a:buClrTx/>
              <a:buSzTx/>
              <a:tabLst/>
            </a:pPr>
            <a:r>
              <a:rPr kumimoji="0" lang="en-US" altLang="en-US" sz="3700" b="1" i="0" u="none" strike="noStrike" cap="none" normalizeH="0" baseline="0" dirty="0">
                <a:ln>
                  <a:noFill/>
                </a:ln>
                <a:effectLst/>
              </a:rPr>
              <a:t>Management</a:t>
            </a:r>
            <a:endParaRPr kumimoji="0" lang="en-US" altLang="en-US" sz="37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9F1FD9C-86DE-494B-1FFC-BEFA28288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108051"/>
              </p:ext>
            </p:extLst>
          </p:nvPr>
        </p:nvGraphicFramePr>
        <p:xfrm>
          <a:off x="3893127" y="669455"/>
          <a:ext cx="7943388" cy="5509673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212880">
                  <a:extLst>
                    <a:ext uri="{9D8B030D-6E8A-4147-A177-3AD203B41FA5}">
                      <a16:colId xmlns:a16="http://schemas.microsoft.com/office/drawing/2014/main" val="3678385678"/>
                    </a:ext>
                  </a:extLst>
                </a:gridCol>
                <a:gridCol w="1624564">
                  <a:extLst>
                    <a:ext uri="{9D8B030D-6E8A-4147-A177-3AD203B41FA5}">
                      <a16:colId xmlns:a16="http://schemas.microsoft.com/office/drawing/2014/main" val="1164298063"/>
                    </a:ext>
                  </a:extLst>
                </a:gridCol>
                <a:gridCol w="1624564">
                  <a:extLst>
                    <a:ext uri="{9D8B030D-6E8A-4147-A177-3AD203B41FA5}">
                      <a16:colId xmlns:a16="http://schemas.microsoft.com/office/drawing/2014/main" val="3859816659"/>
                    </a:ext>
                  </a:extLst>
                </a:gridCol>
                <a:gridCol w="1481380">
                  <a:extLst>
                    <a:ext uri="{9D8B030D-6E8A-4147-A177-3AD203B41FA5}">
                      <a16:colId xmlns:a16="http://schemas.microsoft.com/office/drawing/2014/main" val="2891498654"/>
                    </a:ext>
                  </a:extLst>
                </a:gridCol>
              </a:tblGrid>
              <a:tr h="1107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2000" dirty="0">
                          <a:effectLst/>
                          <a:latin typeface="+mn-lt"/>
                        </a:rPr>
                        <a:t> </a:t>
                      </a:r>
                      <a:endParaRPr lang="en-CA" sz="20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03965" marR="103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>
                          <a:effectLst/>
                          <a:latin typeface="+mn-lt"/>
                        </a:rPr>
                        <a:t>Pre-Protocol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>
                          <a:effectLst/>
                          <a:latin typeface="+mn-lt"/>
                        </a:rPr>
                        <a:t>(n = 69)</a:t>
                      </a:r>
                      <a:endParaRPr lang="en-CA" sz="20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03965" marR="103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>
                          <a:effectLst/>
                          <a:latin typeface="+mn-lt"/>
                        </a:rPr>
                        <a:t>Post-Protocol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>
                          <a:effectLst/>
                          <a:latin typeface="+mn-lt"/>
                        </a:rPr>
                        <a:t>(n = 72)</a:t>
                      </a:r>
                      <a:endParaRPr lang="en-CA" sz="20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03965" marR="103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>
                          <a:effectLst/>
                          <a:latin typeface="+mn-lt"/>
                        </a:rPr>
                        <a:t>P-Value</a:t>
                      </a:r>
                      <a:endParaRPr lang="en-CA" sz="20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03965" marR="103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972949"/>
                  </a:ext>
                </a:extLst>
              </a:tr>
              <a:tr h="731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2000" dirty="0">
                          <a:effectLst/>
                          <a:latin typeface="+mn-lt"/>
                        </a:rPr>
                        <a:t>Multidisciplinary Conference Review</a:t>
                      </a:r>
                      <a:endParaRPr lang="en-CA" sz="20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03965" marR="103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 dirty="0">
                          <a:effectLst/>
                          <a:latin typeface="+mn-lt"/>
                        </a:rPr>
                        <a:t>1% (1)</a:t>
                      </a:r>
                      <a:endParaRPr lang="en-CA" sz="20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03965" marR="103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61% (45)</a:t>
                      </a:r>
                      <a:endParaRPr lang="en-CA" sz="2000" dirty="0">
                        <a:solidFill>
                          <a:srgbClr val="00B05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03965" marR="103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 b="1" dirty="0">
                          <a:effectLst/>
                          <a:latin typeface="+mn-lt"/>
                        </a:rPr>
                        <a:t>&lt;0.005</a:t>
                      </a:r>
                      <a:endParaRPr lang="en-CA" sz="2000" b="1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03965" marR="103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976222"/>
                  </a:ext>
                </a:extLst>
              </a:tr>
              <a:tr h="731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2000" dirty="0">
                          <a:effectLst/>
                          <a:latin typeface="+mn-lt"/>
                        </a:rPr>
                        <a:t>EMR at Index Colonoscopy</a:t>
                      </a:r>
                      <a:endParaRPr lang="en-CA" sz="20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03965" marR="103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 dirty="0">
                          <a:effectLst/>
                          <a:latin typeface="+mn-lt"/>
                        </a:rPr>
                        <a:t>84% (48/57)</a:t>
                      </a:r>
                      <a:endParaRPr lang="en-CA" sz="20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03965" marR="103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39% (22/55)</a:t>
                      </a:r>
                      <a:endParaRPr lang="en-CA" sz="2000" dirty="0">
                        <a:solidFill>
                          <a:srgbClr val="00B05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03965" marR="103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 b="1">
                          <a:effectLst/>
                          <a:latin typeface="+mn-lt"/>
                        </a:rPr>
                        <a:t>&lt;0.005</a:t>
                      </a:r>
                      <a:endParaRPr lang="en-CA" sz="2000" b="1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03965" marR="103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995068"/>
                  </a:ext>
                </a:extLst>
              </a:tr>
              <a:tr h="731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2000" dirty="0">
                          <a:effectLst/>
                          <a:latin typeface="+mn-lt"/>
                        </a:rPr>
                        <a:t>Dedicated EMR in 60min slot</a:t>
                      </a:r>
                      <a:endParaRPr lang="en-CA" sz="20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03965" marR="103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 dirty="0">
                          <a:effectLst/>
                          <a:latin typeface="+mn-lt"/>
                        </a:rPr>
                        <a:t>19% (11/57)</a:t>
                      </a:r>
                      <a:endParaRPr lang="en-CA" sz="20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03965" marR="103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58% (33/55)</a:t>
                      </a:r>
                      <a:endParaRPr lang="en-CA" sz="2000" dirty="0">
                        <a:solidFill>
                          <a:srgbClr val="00B05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03965" marR="103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 b="1">
                          <a:effectLst/>
                          <a:latin typeface="+mn-lt"/>
                        </a:rPr>
                        <a:t>&lt;0.005</a:t>
                      </a:r>
                      <a:endParaRPr lang="en-CA" sz="2000" b="1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03965" marR="103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600500"/>
                  </a:ext>
                </a:extLst>
              </a:tr>
              <a:tr h="731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2000">
                          <a:effectLst/>
                          <a:latin typeface="+mn-lt"/>
                        </a:rPr>
                        <a:t>Specific consent for EMR</a:t>
                      </a:r>
                      <a:endParaRPr lang="en-CA" sz="20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03965" marR="103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 dirty="0">
                          <a:effectLst/>
                          <a:latin typeface="+mn-lt"/>
                        </a:rPr>
                        <a:t>22% (12/57)</a:t>
                      </a:r>
                      <a:endParaRPr lang="en-CA" sz="20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03965" marR="103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57% (32/55)</a:t>
                      </a:r>
                      <a:endParaRPr lang="en-CA" sz="2000" dirty="0">
                        <a:solidFill>
                          <a:srgbClr val="00B05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03965" marR="103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 b="1" dirty="0">
                          <a:effectLst/>
                          <a:latin typeface="+mn-lt"/>
                        </a:rPr>
                        <a:t>&lt;0.005</a:t>
                      </a:r>
                      <a:endParaRPr lang="en-CA" sz="2000" b="1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03965" marR="103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116331"/>
                  </a:ext>
                </a:extLst>
              </a:tr>
              <a:tr h="371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2000">
                          <a:effectLst/>
                          <a:latin typeface="+mn-lt"/>
                        </a:rPr>
                        <a:t>Surgery</a:t>
                      </a:r>
                      <a:endParaRPr lang="en-CA" sz="20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03965" marR="103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>
                          <a:effectLst/>
                          <a:latin typeface="+mn-lt"/>
                        </a:rPr>
                        <a:t>14% (10)</a:t>
                      </a:r>
                      <a:endParaRPr lang="en-CA" sz="20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03965" marR="103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15% (11)</a:t>
                      </a:r>
                      <a:endParaRPr lang="en-CA" sz="2000" dirty="0">
                        <a:solidFill>
                          <a:srgbClr val="00B05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03965" marR="103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>
                          <a:effectLst/>
                          <a:latin typeface="+mn-lt"/>
                        </a:rPr>
                        <a:t>0.896</a:t>
                      </a:r>
                      <a:endParaRPr lang="en-CA" sz="20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03965" marR="103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750595"/>
                  </a:ext>
                </a:extLst>
              </a:tr>
              <a:tr h="731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2000" dirty="0">
                          <a:effectLst/>
                          <a:latin typeface="+mn-lt"/>
                        </a:rPr>
                        <a:t>Referred to Regional Expert</a:t>
                      </a:r>
                      <a:endParaRPr lang="en-CA" sz="20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03965" marR="103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>
                          <a:effectLst/>
                          <a:latin typeface="+mn-lt"/>
                        </a:rPr>
                        <a:t>3% (2)</a:t>
                      </a:r>
                      <a:endParaRPr lang="en-CA" sz="20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03965" marR="103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6% (4)</a:t>
                      </a:r>
                      <a:endParaRPr lang="en-CA" sz="2000" dirty="0">
                        <a:solidFill>
                          <a:srgbClr val="00B05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03965" marR="103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 dirty="0">
                          <a:effectLst/>
                          <a:latin typeface="+mn-lt"/>
                        </a:rPr>
                        <a:t>0.435</a:t>
                      </a:r>
                      <a:endParaRPr lang="en-CA" sz="20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03965" marR="103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853142"/>
                  </a:ext>
                </a:extLst>
              </a:tr>
              <a:tr h="371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2000" dirty="0">
                          <a:effectLst/>
                          <a:latin typeface="+mn-lt"/>
                        </a:rPr>
                        <a:t>Observation</a:t>
                      </a:r>
                      <a:endParaRPr lang="en-CA" sz="20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03965" marR="103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 dirty="0">
                          <a:effectLst/>
                          <a:latin typeface="+mn-lt"/>
                        </a:rPr>
                        <a:t>0</a:t>
                      </a:r>
                      <a:endParaRPr lang="en-CA" sz="20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03965" marR="103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3% (2)</a:t>
                      </a:r>
                      <a:endParaRPr lang="en-CA" sz="2000" dirty="0">
                        <a:solidFill>
                          <a:srgbClr val="00B05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03965" marR="103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 dirty="0">
                          <a:effectLst/>
                          <a:latin typeface="+mn-lt"/>
                        </a:rPr>
                        <a:t>0.163</a:t>
                      </a:r>
                      <a:endParaRPr lang="en-CA" sz="20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03965" marR="1039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294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097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1F19B-80F6-658D-EA25-562B7D4C5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1086046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fontAlgn="base">
              <a:spcAft>
                <a:spcPct val="0"/>
              </a:spcAft>
              <a:buClrTx/>
              <a:buSzTx/>
              <a:tabLst/>
            </a:pPr>
            <a:r>
              <a:rPr kumimoji="0" lang="en-US" altLang="en-US" sz="3700" b="1" i="0" u="none" strike="noStrike" cap="none" normalizeH="0" baseline="0" dirty="0">
                <a:ln>
                  <a:noFill/>
                </a:ln>
                <a:effectLst/>
              </a:rPr>
              <a:t>Management</a:t>
            </a:r>
            <a:br>
              <a:rPr kumimoji="0" lang="en-US" altLang="en-US" sz="3700" b="1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en-US" altLang="en-US" sz="3700" b="1" i="0" u="none" strike="noStrike" cap="none" normalizeH="0" baseline="0" dirty="0">
                <a:ln>
                  <a:noFill/>
                </a:ln>
                <a:effectLst/>
              </a:rPr>
              <a:t>Polyps &gt;3cm</a:t>
            </a:r>
            <a:endParaRPr kumimoji="0" lang="en-US" altLang="en-US" sz="37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2D5BF6-4D00-016A-E9D6-D8EB384FA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941993"/>
              </p:ext>
            </p:extLst>
          </p:nvPr>
        </p:nvGraphicFramePr>
        <p:xfrm>
          <a:off x="4281055" y="625683"/>
          <a:ext cx="7332293" cy="5670449"/>
        </p:xfrm>
        <a:graphic>
          <a:graphicData uri="http://schemas.openxmlformats.org/drawingml/2006/table">
            <a:tbl>
              <a:tblPr firstRow="1" firstCol="1" bandRow="1"/>
              <a:tblGrid>
                <a:gridCol w="2643004">
                  <a:extLst>
                    <a:ext uri="{9D8B030D-6E8A-4147-A177-3AD203B41FA5}">
                      <a16:colId xmlns:a16="http://schemas.microsoft.com/office/drawing/2014/main" val="1464572506"/>
                    </a:ext>
                  </a:extLst>
                </a:gridCol>
                <a:gridCol w="1717805">
                  <a:extLst>
                    <a:ext uri="{9D8B030D-6E8A-4147-A177-3AD203B41FA5}">
                      <a16:colId xmlns:a16="http://schemas.microsoft.com/office/drawing/2014/main" val="2753849480"/>
                    </a:ext>
                  </a:extLst>
                </a:gridCol>
                <a:gridCol w="1717805">
                  <a:extLst>
                    <a:ext uri="{9D8B030D-6E8A-4147-A177-3AD203B41FA5}">
                      <a16:colId xmlns:a16="http://schemas.microsoft.com/office/drawing/2014/main" val="1911778850"/>
                    </a:ext>
                  </a:extLst>
                </a:gridCol>
                <a:gridCol w="1253679">
                  <a:extLst>
                    <a:ext uri="{9D8B030D-6E8A-4147-A177-3AD203B41FA5}">
                      <a16:colId xmlns:a16="http://schemas.microsoft.com/office/drawing/2014/main" val="4020320894"/>
                    </a:ext>
                  </a:extLst>
                </a:gridCol>
              </a:tblGrid>
              <a:tr h="755023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 dirty="0">
                          <a:effectLst/>
                          <a:latin typeface="+mn-lt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CA" sz="20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02035" marR="102035" marT="141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>
                          <a:effectLst/>
                          <a:latin typeface="+mn-lt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Pre-Protocol</a:t>
                      </a:r>
                      <a:endParaRPr lang="en-CA" sz="2000" b="0" i="0" u="none" strike="noStrike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>
                          <a:effectLst/>
                          <a:latin typeface="+mn-lt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(n = 23)</a:t>
                      </a:r>
                      <a:endParaRPr lang="en-CA" sz="2000" b="0" i="0" u="none" strike="noStrike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02035" marR="102035" marT="141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>
                          <a:effectLst/>
                          <a:latin typeface="+mn-lt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Post-Protocol</a:t>
                      </a:r>
                      <a:endParaRPr lang="en-CA" sz="2000" b="0" i="0" u="none" strike="noStrike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>
                          <a:effectLst/>
                          <a:latin typeface="+mn-lt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(n = 36)</a:t>
                      </a:r>
                      <a:endParaRPr lang="en-CA" sz="2000" b="0" i="0" u="none" strike="noStrike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02035" marR="102035" marT="141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>
                          <a:effectLst/>
                          <a:latin typeface="+mn-lt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P-Value</a:t>
                      </a:r>
                      <a:endParaRPr lang="en-CA" sz="2000" b="0" i="0" u="none" strike="noStrike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02035" marR="102035" marT="141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099542"/>
                  </a:ext>
                </a:extLst>
              </a:tr>
              <a:tr h="755023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 dirty="0">
                          <a:effectLst/>
                          <a:latin typeface="+mn-lt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Multidisciplinary Conference Review</a:t>
                      </a:r>
                      <a:endParaRPr lang="en-CA" sz="20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02035" marR="102035" marT="141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 dirty="0">
                          <a:effectLst/>
                          <a:latin typeface="+mn-lt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4% (1)</a:t>
                      </a:r>
                      <a:endParaRPr lang="en-CA" sz="20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02035" marR="102035" marT="141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67% (24)</a:t>
                      </a:r>
                      <a:endParaRPr lang="en-CA" sz="2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02035" marR="102035" marT="141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>
                          <a:effectLst/>
                          <a:latin typeface="+mn-lt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&lt;0.005</a:t>
                      </a:r>
                      <a:endParaRPr lang="en-CA" sz="2000" b="0" i="0" u="none" strike="noStrike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02035" marR="102035" marT="141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747046"/>
                  </a:ext>
                </a:extLst>
              </a:tr>
              <a:tr h="755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20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EMR at Index Colonoscopy</a:t>
                      </a:r>
                      <a:endParaRPr lang="en-CA" sz="2000" b="1" dirty="0">
                        <a:effectLst/>
                        <a:latin typeface="+mn-lt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02035" marR="102035" marT="141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 dirty="0">
                          <a:effectLst/>
                          <a:latin typeface="+mn-lt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72% (13/18)</a:t>
                      </a:r>
                      <a:endParaRPr lang="en-CA" sz="20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02035" marR="102035" marT="141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23% (6/28)</a:t>
                      </a:r>
                      <a:endParaRPr lang="en-CA" sz="2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02035" marR="102035" marT="141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>
                          <a:effectLst/>
                          <a:latin typeface="+mn-lt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0.001</a:t>
                      </a:r>
                      <a:endParaRPr lang="en-CA" sz="2000" b="0" i="0" u="none" strike="noStrike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02035" marR="102035" marT="141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144432"/>
                  </a:ext>
                </a:extLst>
              </a:tr>
              <a:tr h="755023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 dirty="0">
                          <a:effectLst/>
                          <a:latin typeface="+mn-lt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Dedicated EMR in 60min slot</a:t>
                      </a:r>
                    </a:p>
                  </a:txBody>
                  <a:tcPr marL="102035" marR="102035" marT="141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 dirty="0">
                          <a:effectLst/>
                          <a:latin typeface="+mn-lt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33% (6/18)</a:t>
                      </a:r>
                      <a:endParaRPr lang="en-CA" sz="20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02035" marR="102035" marT="141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75% (21/28)</a:t>
                      </a:r>
                      <a:endParaRPr lang="en-CA" sz="2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02035" marR="102035" marT="141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>
                          <a:effectLst/>
                          <a:latin typeface="+mn-lt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0.005</a:t>
                      </a:r>
                      <a:endParaRPr lang="en-CA" sz="2000" b="0" i="0" u="none" strike="noStrike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02035" marR="102035" marT="141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542189"/>
                  </a:ext>
                </a:extLst>
              </a:tr>
              <a:tr h="755023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 dirty="0">
                          <a:effectLst/>
                          <a:latin typeface="+mn-lt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Specific Consent for EMR</a:t>
                      </a:r>
                      <a:endParaRPr lang="en-CA" sz="20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02035" marR="102035" marT="141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>
                          <a:effectLst/>
                          <a:latin typeface="+mn-lt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39% (7/18)</a:t>
                      </a:r>
                      <a:endParaRPr lang="en-CA" sz="2000" b="0" i="0" u="none" strike="noStrike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02035" marR="102035" marT="141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75% (21/28)</a:t>
                      </a:r>
                      <a:endParaRPr lang="en-CA" sz="2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02035" marR="102035" marT="141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 dirty="0">
                          <a:effectLst/>
                          <a:latin typeface="+mn-lt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0.014</a:t>
                      </a:r>
                      <a:endParaRPr lang="en-CA" sz="20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02035" marR="102035" marT="141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380812"/>
                  </a:ext>
                </a:extLst>
              </a:tr>
              <a:tr h="414801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>
                          <a:effectLst/>
                          <a:latin typeface="+mn-lt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Surgery</a:t>
                      </a:r>
                      <a:endParaRPr lang="en-CA" sz="2000" b="0" i="0" u="none" strike="noStrike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02035" marR="102035" marT="141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>
                          <a:effectLst/>
                          <a:latin typeface="+mn-lt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26% (6/23)</a:t>
                      </a:r>
                      <a:endParaRPr lang="en-CA" sz="2000" b="0" i="0" u="none" strike="noStrike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02035" marR="102035" marT="141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16% (6/36)</a:t>
                      </a:r>
                      <a:endParaRPr lang="en-CA" sz="2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02035" marR="102035" marT="141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>
                          <a:effectLst/>
                          <a:latin typeface="+mn-lt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0.381</a:t>
                      </a:r>
                      <a:endParaRPr lang="en-CA" sz="2000" b="0" i="0" u="none" strike="noStrike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02035" marR="102035" marT="141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934682"/>
                  </a:ext>
                </a:extLst>
              </a:tr>
              <a:tr h="755023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>
                          <a:effectLst/>
                          <a:latin typeface="+mn-lt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Referred to Regional Expert</a:t>
                      </a:r>
                      <a:endParaRPr lang="en-CA" sz="2000" b="0" i="0" u="none" strike="noStrike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02035" marR="102035" marT="141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>
                          <a:effectLst/>
                          <a:latin typeface="+mn-lt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9% (2/23)</a:t>
                      </a:r>
                      <a:endParaRPr lang="en-CA" sz="2000" b="0" i="0" u="none" strike="noStrike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02035" marR="102035" marT="141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3% (1/36)</a:t>
                      </a:r>
                      <a:endParaRPr lang="en-CA" sz="2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02035" marR="102035" marT="141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>
                          <a:effectLst/>
                          <a:latin typeface="+mn-lt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0.313</a:t>
                      </a:r>
                      <a:endParaRPr lang="en-CA" sz="2000" b="0" i="0" u="none" strike="noStrike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02035" marR="102035" marT="141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50317"/>
                  </a:ext>
                </a:extLst>
              </a:tr>
              <a:tr h="414801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>
                          <a:effectLst/>
                          <a:latin typeface="+mn-lt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Observation</a:t>
                      </a:r>
                      <a:endParaRPr lang="en-CA" sz="2000" b="0" i="0" u="none" strike="noStrike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02035" marR="102035" marT="141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>
                          <a:effectLst/>
                          <a:latin typeface="+mn-lt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CA" sz="2000" b="0" i="0" u="none" strike="noStrike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02035" marR="102035" marT="141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3% (1/36)</a:t>
                      </a:r>
                      <a:endParaRPr lang="en-CA" sz="2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02035" marR="102035" marT="141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 dirty="0">
                          <a:effectLst/>
                          <a:latin typeface="+mn-lt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CA" sz="20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02035" marR="102035" marT="141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645627"/>
                  </a:ext>
                </a:extLst>
              </a:tr>
            </a:tbl>
          </a:graphicData>
        </a:graphic>
      </p:graphicFrame>
      <p:sp>
        <p:nvSpPr>
          <p:cNvPr id="3" name="5-Point Star 2">
            <a:extLst>
              <a:ext uri="{FF2B5EF4-FFF2-40B4-BE49-F238E27FC236}">
                <a16:creationId xmlns:a16="http://schemas.microsoft.com/office/drawing/2014/main" id="{13FEB15B-F21A-B9DD-64BC-2376443101B1}"/>
              </a:ext>
            </a:extLst>
          </p:cNvPr>
          <p:cNvSpPr/>
          <p:nvPr/>
        </p:nvSpPr>
        <p:spPr>
          <a:xfrm>
            <a:off x="3806559" y="4727268"/>
            <a:ext cx="455309" cy="30968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11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26908CC-6AC4-4222-8250-B90B6072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751" y="302429"/>
            <a:ext cx="11550506" cy="60539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608" y="2735029"/>
            <a:ext cx="14828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F3890A-A9EC-3CCD-97DD-21E0E5ADE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396" y="427313"/>
            <a:ext cx="10555360" cy="59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26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B5E14-29FB-5DFF-6CBB-70FAF1ED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base"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</a:rPr>
              <a:t>Outcomes: Polyp recurrences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485430-4AC8-65C0-C4D9-726F3D02E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270166"/>
              </p:ext>
            </p:extLst>
          </p:nvPr>
        </p:nvGraphicFramePr>
        <p:xfrm>
          <a:off x="1588394" y="2139484"/>
          <a:ext cx="9015214" cy="3591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3329">
                  <a:extLst>
                    <a:ext uri="{9D8B030D-6E8A-4147-A177-3AD203B41FA5}">
                      <a16:colId xmlns:a16="http://schemas.microsoft.com/office/drawing/2014/main" val="36967096"/>
                    </a:ext>
                  </a:extLst>
                </a:gridCol>
                <a:gridCol w="2073855">
                  <a:extLst>
                    <a:ext uri="{9D8B030D-6E8A-4147-A177-3AD203B41FA5}">
                      <a16:colId xmlns:a16="http://schemas.microsoft.com/office/drawing/2014/main" val="3682217371"/>
                    </a:ext>
                  </a:extLst>
                </a:gridCol>
                <a:gridCol w="1962422">
                  <a:extLst>
                    <a:ext uri="{9D8B030D-6E8A-4147-A177-3AD203B41FA5}">
                      <a16:colId xmlns:a16="http://schemas.microsoft.com/office/drawing/2014/main" val="244337612"/>
                    </a:ext>
                  </a:extLst>
                </a:gridCol>
                <a:gridCol w="1495608">
                  <a:extLst>
                    <a:ext uri="{9D8B030D-6E8A-4147-A177-3AD203B41FA5}">
                      <a16:colId xmlns:a16="http://schemas.microsoft.com/office/drawing/2014/main" val="2501766383"/>
                    </a:ext>
                  </a:extLst>
                </a:gridCol>
              </a:tblGrid>
              <a:tr h="1080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0105" marR="1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>
                          <a:solidFill>
                            <a:schemeClr val="tx1"/>
                          </a:solidFill>
                          <a:effectLst/>
                        </a:rPr>
                        <a:t>Pre-Protocol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>
                          <a:solidFill>
                            <a:schemeClr val="tx1"/>
                          </a:solidFill>
                          <a:effectLst/>
                        </a:rPr>
                        <a:t>(n = 36)</a:t>
                      </a:r>
                      <a:endParaRPr lang="en-CA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0105" marR="1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>
                          <a:solidFill>
                            <a:schemeClr val="tx1"/>
                          </a:solidFill>
                          <a:effectLst/>
                        </a:rPr>
                        <a:t>Post-Protocol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>
                          <a:solidFill>
                            <a:schemeClr val="tx1"/>
                          </a:solidFill>
                          <a:effectLst/>
                        </a:rPr>
                        <a:t>(n = 33)</a:t>
                      </a:r>
                      <a:endParaRPr lang="en-CA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0105" marR="1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>
                          <a:solidFill>
                            <a:schemeClr val="tx1"/>
                          </a:solidFill>
                          <a:effectLst/>
                        </a:rPr>
                        <a:t>P-Value</a:t>
                      </a:r>
                      <a:endParaRPr lang="en-CA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0105" marR="1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106505"/>
                  </a:ext>
                </a:extLst>
              </a:tr>
              <a:tr h="730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2000" dirty="0">
                          <a:solidFill>
                            <a:schemeClr val="tx1"/>
                          </a:solidFill>
                          <a:effectLst/>
                        </a:rPr>
                        <a:t>Total Polyp Recurrence</a:t>
                      </a:r>
                      <a:endParaRPr lang="en-CA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0105" marR="1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 dirty="0">
                          <a:solidFill>
                            <a:schemeClr val="tx1"/>
                          </a:solidFill>
                          <a:effectLst/>
                        </a:rPr>
                        <a:t>44.4% (16/36) </a:t>
                      </a:r>
                      <a:endParaRPr lang="en-CA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0105" marR="1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 dirty="0">
                          <a:solidFill>
                            <a:srgbClr val="00B050"/>
                          </a:solidFill>
                          <a:effectLst/>
                        </a:rPr>
                        <a:t>30.3% (10/33)</a:t>
                      </a:r>
                      <a:endParaRPr lang="en-CA" sz="20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0105" marR="1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>
                          <a:solidFill>
                            <a:schemeClr val="tx1"/>
                          </a:solidFill>
                          <a:effectLst/>
                        </a:rPr>
                        <a:t>0.226</a:t>
                      </a:r>
                      <a:endParaRPr lang="en-CA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0105" marR="1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57641"/>
                  </a:ext>
                </a:extLst>
              </a:tr>
              <a:tr h="1780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CA" sz="2000" dirty="0">
                          <a:solidFill>
                            <a:schemeClr val="tx1"/>
                          </a:solidFill>
                          <a:effectLst/>
                        </a:rPr>
                        <a:t>Polyp Recurrence Excluding Small Completely Excised Polyps</a:t>
                      </a:r>
                      <a:endParaRPr lang="en-CA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0105" marR="1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 dirty="0">
                          <a:solidFill>
                            <a:schemeClr val="tx1"/>
                          </a:solidFill>
                          <a:effectLst/>
                        </a:rPr>
                        <a:t> 33.3% (12/36)</a:t>
                      </a:r>
                      <a:endParaRPr lang="en-CA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0105" marR="1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 dirty="0">
                          <a:solidFill>
                            <a:srgbClr val="00B050"/>
                          </a:solidFill>
                          <a:effectLst/>
                        </a:rPr>
                        <a:t> 3.0% (1/33)</a:t>
                      </a:r>
                      <a:endParaRPr lang="en-CA" sz="20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0105" marR="1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000" b="1" dirty="0">
                          <a:solidFill>
                            <a:schemeClr val="tx1"/>
                          </a:solidFill>
                          <a:effectLst/>
                        </a:rPr>
                        <a:t>0.001</a:t>
                      </a:r>
                      <a:endParaRPr lang="en-CA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0105" marR="1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370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148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3C8CD-CC38-B739-0B22-001D54AF8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Discussion/Conclusion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160C1-DAF4-60B6-38AA-258978807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85261"/>
            <a:ext cx="10577668" cy="39869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b="1" dirty="0">
                <a:effectLst/>
                <a:ea typeface="Arial" panose="020B0604020202020204" pitchFamily="34" charset="0"/>
              </a:rPr>
              <a:t>After protocol introduced</a:t>
            </a:r>
          </a:p>
          <a:p>
            <a:r>
              <a:rPr lang="en-CA" sz="2400" dirty="0">
                <a:ea typeface="Arial" panose="020B0604020202020204" pitchFamily="34" charset="0"/>
              </a:rPr>
              <a:t>I</a:t>
            </a:r>
            <a:r>
              <a:rPr lang="en-CA" sz="2400" dirty="0">
                <a:effectLst/>
                <a:ea typeface="Arial" panose="020B0604020202020204" pitchFamily="34" charset="0"/>
              </a:rPr>
              <a:t>mprovement in documentation</a:t>
            </a:r>
          </a:p>
          <a:p>
            <a:r>
              <a:rPr lang="en-CA" sz="2400" dirty="0">
                <a:effectLst/>
                <a:ea typeface="Arial" panose="020B0604020202020204" pitchFamily="34" charset="0"/>
              </a:rPr>
              <a:t>Increased patients reviewed at multidisciplinary conference</a:t>
            </a:r>
          </a:p>
          <a:p>
            <a:r>
              <a:rPr lang="en-CA" sz="2400" dirty="0">
                <a:ea typeface="Arial" panose="020B0604020202020204" pitchFamily="34" charset="0"/>
              </a:rPr>
              <a:t>Increased</a:t>
            </a:r>
            <a:r>
              <a:rPr lang="en-CA" sz="2400" dirty="0">
                <a:effectLst/>
                <a:ea typeface="Arial" panose="020B0604020202020204" pitchFamily="34" charset="0"/>
              </a:rPr>
              <a:t> complex polypectomies performed at dedicated colonoscopy with specific consent</a:t>
            </a:r>
          </a:p>
          <a:p>
            <a:r>
              <a:rPr lang="en-CA" sz="2400" dirty="0">
                <a:effectLst/>
                <a:ea typeface="Arial" panose="020B0604020202020204" pitchFamily="34" charset="0"/>
              </a:rPr>
              <a:t>Decreased trend in patients with polyps over 3cm needing surgery</a:t>
            </a:r>
          </a:p>
          <a:p>
            <a:r>
              <a:rPr lang="en-CA" sz="2400" dirty="0">
                <a:ea typeface="Arial" panose="020B0604020202020204" pitchFamily="34" charset="0"/>
              </a:rPr>
              <a:t>Decreased recurrences</a:t>
            </a:r>
            <a:endParaRPr lang="en-CA" sz="2400" dirty="0">
              <a:effectLst/>
              <a:ea typeface="Arial" panose="020B0604020202020204" pitchFamily="34" charset="0"/>
            </a:endParaRPr>
          </a:p>
          <a:p>
            <a:r>
              <a:rPr lang="en-CA" sz="2400" dirty="0">
                <a:ea typeface="Arial" panose="020B0604020202020204" pitchFamily="34" charset="0"/>
              </a:rPr>
              <a:t>No complications</a:t>
            </a:r>
          </a:p>
          <a:p>
            <a:endParaRPr lang="en-US" sz="2000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B60B3BA-5262-04BA-496E-7C7169AC9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227" y="520747"/>
            <a:ext cx="1207469" cy="120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3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2A97C-B373-E9F8-81FB-C374776A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Discussion/Conclusion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6203C-D5D7-26A8-7457-7C5F56F1E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048533"/>
            <a:ext cx="10168128" cy="3694176"/>
          </a:xfrm>
        </p:spPr>
        <p:txBody>
          <a:bodyPr>
            <a:noAutofit/>
          </a:bodyPr>
          <a:lstStyle/>
          <a:p>
            <a:r>
              <a:rPr lang="en-CA" sz="2400" b="1" dirty="0">
                <a:effectLst/>
                <a:ea typeface="Arial" panose="020B0604020202020204" pitchFamily="34" charset="0"/>
              </a:rPr>
              <a:t>Limitations</a:t>
            </a:r>
            <a:endParaRPr lang="en-CA" sz="2400" dirty="0">
              <a:solidFill>
                <a:schemeClr val="accent5">
                  <a:lumMod val="60000"/>
                  <a:lumOff val="40000"/>
                </a:schemeClr>
              </a:solidFill>
              <a:ea typeface="Arial" panose="020B0604020202020204" pitchFamily="34" charset="0"/>
            </a:endParaRPr>
          </a:p>
          <a:p>
            <a:pPr lvl="1"/>
            <a:r>
              <a:rPr lang="en-CA" dirty="0">
                <a:effectLst/>
                <a:ea typeface="Arial" panose="020B0604020202020204" pitchFamily="34" charset="0"/>
              </a:rPr>
              <a:t>observational, retrospective, small sample size, incomplete recurrence data</a:t>
            </a:r>
            <a:endParaRPr lang="en-CA" sz="2000" dirty="0">
              <a:effectLst/>
              <a:ea typeface="Arial" panose="020B0604020202020204" pitchFamily="34" charset="0"/>
            </a:endParaRPr>
          </a:p>
          <a:p>
            <a:r>
              <a:rPr lang="en-CA" sz="2400" b="1" dirty="0">
                <a:effectLst/>
                <a:ea typeface="Arial" panose="020B0604020202020204" pitchFamily="34" charset="0"/>
              </a:rPr>
              <a:t>Future directions </a:t>
            </a:r>
          </a:p>
          <a:p>
            <a:pPr lvl="1"/>
            <a:r>
              <a:rPr lang="en-CA" dirty="0">
                <a:ea typeface="Arial" panose="020B0604020202020204" pitchFamily="34" charset="0"/>
              </a:rPr>
              <a:t>All endoscopists given their individual results to reflect on</a:t>
            </a:r>
            <a:r>
              <a:rPr lang="en-CA" sz="1600" dirty="0"/>
              <a:t> </a:t>
            </a:r>
            <a:endParaRPr lang="en-CA" dirty="0"/>
          </a:p>
          <a:p>
            <a:pPr lvl="1"/>
            <a:r>
              <a:rPr lang="en-CA" dirty="0">
                <a:ea typeface="Arial" panose="020B0604020202020204" pitchFamily="34" charset="0"/>
              </a:rPr>
              <a:t>An a</a:t>
            </a:r>
            <a:r>
              <a:rPr lang="en-CA" dirty="0">
                <a:effectLst/>
                <a:ea typeface="Arial" panose="020B0604020202020204" pitchFamily="34" charset="0"/>
              </a:rPr>
              <a:t>udit to ensure that documentation and management continue to improve</a:t>
            </a:r>
          </a:p>
          <a:p>
            <a:pPr lvl="1"/>
            <a:r>
              <a:rPr lang="en-CA" dirty="0">
                <a:ea typeface="Arial" panose="020B0604020202020204" pitchFamily="34" charset="0"/>
              </a:rPr>
              <a:t>F</a:t>
            </a:r>
            <a:r>
              <a:rPr lang="en-CA" dirty="0">
                <a:effectLst/>
                <a:ea typeface="Arial" panose="020B0604020202020204" pitchFamily="34" charset="0"/>
              </a:rPr>
              <a:t>ollow up project to include polyp pit pattern description (NICE and JNET) into reporting and management.</a:t>
            </a:r>
          </a:p>
          <a:p>
            <a:endParaRPr lang="en-US" sz="2400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EBAE2C5-4599-2F32-BA11-0D12C354C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227" y="520747"/>
            <a:ext cx="1207469" cy="120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7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65731-4096-A4CB-C5C5-B8DBC8EC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Take-Aways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7FD92-EFB4-051B-871B-0C86E83F5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ea typeface="Arial" panose="020B0604020202020204" pitchFamily="34" charset="0"/>
              </a:rPr>
              <a:t>A standardized protocol for polyp documentation and management improves patient outcomes </a:t>
            </a:r>
          </a:p>
          <a:p>
            <a:r>
              <a:rPr lang="en-CA" sz="2800" dirty="0">
                <a:ea typeface="Arial" panose="020B0604020202020204" pitchFamily="34" charset="0"/>
              </a:rPr>
              <a:t>A</a:t>
            </a:r>
            <a:r>
              <a:rPr lang="en-CA" sz="2800" dirty="0">
                <a:effectLst/>
                <a:ea typeface="Arial" panose="020B0604020202020204" pitchFamily="34" charset="0"/>
              </a:rPr>
              <a:t>dvanced endoscopic techniques allow endoscopists to push the limits for endoscopic resection</a:t>
            </a:r>
          </a:p>
          <a:p>
            <a:r>
              <a:rPr lang="en-CA" sz="2800" dirty="0">
                <a:effectLst/>
                <a:ea typeface="Arial" panose="020B0604020202020204" pitchFamily="34" charset="0"/>
              </a:rPr>
              <a:t>EMR </a:t>
            </a:r>
            <a:r>
              <a:rPr lang="en-CA" dirty="0">
                <a:ea typeface="Arial" panose="020B0604020202020204" pitchFamily="34" charset="0"/>
              </a:rPr>
              <a:t>performed mostly by General Surgeons is </a:t>
            </a:r>
            <a:r>
              <a:rPr lang="en-CA" sz="2800" dirty="0">
                <a:effectLst/>
                <a:ea typeface="Arial" panose="020B0604020202020204" pitchFamily="34" charset="0"/>
              </a:rPr>
              <a:t>safe in a community hospital (0% complication rate)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5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BD0CE-AB1D-DDBE-B321-23FF3CBB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C8BEF-6D0B-47DE-4F54-0A0765D21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no conflicts of interests or financial disclosures. </a:t>
            </a:r>
          </a:p>
        </p:txBody>
      </p:sp>
    </p:spTree>
    <p:extLst>
      <p:ext uri="{BB962C8B-B14F-4D97-AF65-F5344CB8AC3E}">
        <p14:creationId xmlns:p14="http://schemas.microsoft.com/office/powerpoint/2010/main" val="140669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1799A-D9C5-7EE2-CAA3-A704C72DF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74954-7823-84CC-B5E5-C5A8227B4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303" y="2069179"/>
            <a:ext cx="11118381" cy="4443984"/>
          </a:xfrm>
        </p:spPr>
        <p:txBody>
          <a:bodyPr>
            <a:noAutofit/>
          </a:bodyPr>
          <a:lstStyle/>
          <a:p>
            <a:r>
              <a:rPr lang="en-CA" sz="2400" dirty="0"/>
              <a:t>Colon cancer </a:t>
            </a:r>
            <a:r>
              <a:rPr lang="en-CA" sz="2400" dirty="0">
                <a:effectLst/>
                <a:ea typeface="Arial" panose="020B0604020202020204" pitchFamily="34" charset="0"/>
              </a:rPr>
              <a:t>represents 11% of all cancer-related deaths in Canada</a:t>
            </a:r>
          </a:p>
          <a:p>
            <a:r>
              <a:rPr lang="en-CA" sz="2400" dirty="0">
                <a:effectLst/>
                <a:ea typeface="Arial" panose="020B0604020202020204" pitchFamily="34" charset="0"/>
              </a:rPr>
              <a:t>Deaths from colorectal cancer reduced by disrupting the adenoma-carcinoma sequence by detecting and removing polyps</a:t>
            </a:r>
            <a:endParaRPr lang="en-CA" sz="2400" baseline="30000" dirty="0">
              <a:ea typeface="Arial" panose="020B0604020202020204" pitchFamily="34" charset="0"/>
            </a:endParaRPr>
          </a:p>
          <a:p>
            <a:r>
              <a:rPr lang="en-CA" sz="2400" dirty="0">
                <a:ea typeface="Arial" panose="020B0604020202020204" pitchFamily="34" charset="0"/>
              </a:rPr>
              <a:t>E</a:t>
            </a:r>
            <a:r>
              <a:rPr lang="en-CA" sz="2400" dirty="0">
                <a:effectLst/>
                <a:ea typeface="Arial" panose="020B0604020202020204" pitchFamily="34" charset="0"/>
              </a:rPr>
              <a:t>ffectiveness of screening dependent on the ability to carry out polypectomy</a:t>
            </a:r>
          </a:p>
          <a:p>
            <a:r>
              <a:rPr lang="en-CA" sz="2400" dirty="0">
                <a:effectLst/>
                <a:ea typeface="Arial" panose="020B0604020202020204" pitchFamily="34" charset="0"/>
              </a:rPr>
              <a:t>Some polyps pose significant technical challenges </a:t>
            </a:r>
          </a:p>
          <a:p>
            <a:pPr lvl="1"/>
            <a:r>
              <a:rPr lang="en-CA" dirty="0">
                <a:effectLst/>
                <a:ea typeface="Arial" panose="020B0604020202020204" pitchFamily="34" charset="0"/>
              </a:rPr>
              <a:t>Size</a:t>
            </a:r>
          </a:p>
          <a:p>
            <a:pPr lvl="1"/>
            <a:r>
              <a:rPr lang="en-CA" dirty="0">
                <a:ea typeface="Arial" panose="020B0604020202020204" pitchFamily="34" charset="0"/>
              </a:rPr>
              <a:t>L</a:t>
            </a:r>
            <a:r>
              <a:rPr lang="en-CA" dirty="0">
                <a:effectLst/>
                <a:ea typeface="Arial" panose="020B0604020202020204" pitchFamily="34" charset="0"/>
              </a:rPr>
              <a:t>ocation</a:t>
            </a:r>
          </a:p>
          <a:p>
            <a:pPr lvl="1"/>
            <a:r>
              <a:rPr lang="en-CA" dirty="0">
                <a:ea typeface="Arial" panose="020B0604020202020204" pitchFamily="34" charset="0"/>
              </a:rPr>
              <a:t>M</a:t>
            </a:r>
            <a:r>
              <a:rPr lang="en-CA" dirty="0">
                <a:effectLst/>
                <a:ea typeface="Arial" panose="020B0604020202020204" pitchFamily="34" charset="0"/>
              </a:rPr>
              <a:t>orphology</a:t>
            </a:r>
            <a:r>
              <a:rPr lang="en-CA" sz="2000" dirty="0">
                <a:ea typeface="Arial" panose="020B0604020202020204" pitchFamily="34" charset="0"/>
              </a:rPr>
              <a:t>.</a:t>
            </a:r>
            <a:endParaRPr lang="en-US" sz="3200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89F1722-1CE9-B797-6655-74F32660D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227" y="520747"/>
            <a:ext cx="1207469" cy="120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6B0C472-C39C-6A49-14B0-12746E06D4FC}"/>
              </a:ext>
            </a:extLst>
          </p:cNvPr>
          <p:cNvSpPr/>
          <p:nvPr/>
        </p:nvSpPr>
        <p:spPr>
          <a:xfrm>
            <a:off x="2154574" y="2603716"/>
            <a:ext cx="8090115" cy="2045776"/>
          </a:xfrm>
          <a:prstGeom prst="rect">
            <a:avLst/>
          </a:prstGeom>
          <a:solidFill>
            <a:srgbClr val="F5A9AE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B3910-5076-7589-3A41-06A02A3E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9167-63F0-4D7C-C710-76301D15F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2980" y="2802404"/>
            <a:ext cx="7904446" cy="3694176"/>
          </a:xfrm>
        </p:spPr>
        <p:txBody>
          <a:bodyPr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CA" sz="2700" b="1" dirty="0">
                <a:ea typeface="Arial" panose="020B0604020202020204" pitchFamily="34" charset="0"/>
              </a:rPr>
              <a:t>To </a:t>
            </a:r>
            <a:r>
              <a:rPr lang="en-CA" sz="2700" b="1" dirty="0">
                <a:effectLst/>
                <a:ea typeface="Arial" panose="020B0604020202020204" pitchFamily="34" charset="0"/>
              </a:rPr>
              <a:t>review the management and outcomes of complex non-pedunculated colorectal polyps before and after the implementation of a protocol for these polyps at VJH.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CA" sz="2700" b="1" dirty="0">
              <a:effectLst/>
              <a:ea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z="2700" b="1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90E7277-A820-FEFF-4F77-7F0EC0FE1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227" y="520747"/>
            <a:ext cx="1207469" cy="120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81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6B96A-352F-712F-809D-D7B8153B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269F8-0A4F-186E-78D1-C87704BA3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208509"/>
            <a:ext cx="10168128" cy="46494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2400" b="1" dirty="0">
                <a:ea typeface="Arial" panose="020B0604020202020204" pitchFamily="34" charset="0"/>
                <a:cs typeface="Calibri" panose="020F0502020204030204" pitchFamily="34" charset="0"/>
              </a:rPr>
              <a:t>S</a:t>
            </a:r>
            <a:r>
              <a:rPr lang="en-CA" sz="2400" b="1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tandardized protocol</a:t>
            </a:r>
            <a:endParaRPr lang="en-CA" sz="2400" b="1" dirty="0"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CA" dirty="0">
                <a:ea typeface="Arial" panose="020B0604020202020204" pitchFamily="34" charset="0"/>
                <a:cs typeface="Calibri" panose="020F0502020204030204" pitchFamily="34" charset="0"/>
              </a:rPr>
              <a:t>Based on Cancer Care Ontario Regional-Level Guidance on the Management of Complex Polyps</a:t>
            </a:r>
          </a:p>
          <a:p>
            <a:pPr lvl="1">
              <a:lnSpc>
                <a:spcPct val="100000"/>
              </a:lnSpc>
            </a:pPr>
            <a:r>
              <a:rPr lang="en-CA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Complex polyp defined as sessile polyps &gt;2cm</a:t>
            </a:r>
          </a:p>
          <a:p>
            <a:pPr lvl="1">
              <a:lnSpc>
                <a:spcPct val="100000"/>
              </a:lnSpc>
            </a:pPr>
            <a:r>
              <a:rPr lang="en-CA" dirty="0">
                <a:ea typeface="Arial" panose="020B0604020202020204" pitchFamily="34" charset="0"/>
                <a:cs typeface="Calibri" panose="020F0502020204030204" pitchFamily="34" charset="0"/>
              </a:rPr>
              <a:t>Initiated at VJH</a:t>
            </a:r>
            <a:r>
              <a:rPr lang="en-CA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CA" u="sng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October 2021</a:t>
            </a:r>
            <a:endParaRPr lang="en-CA" b="1" dirty="0">
              <a:effectLst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CA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Multidisciplinary review for every complex polyp</a:t>
            </a:r>
          </a:p>
          <a:p>
            <a:pPr lvl="1">
              <a:lnSpc>
                <a:spcPct val="100000"/>
              </a:lnSpc>
            </a:pPr>
            <a:r>
              <a:rPr lang="en-CA" dirty="0">
                <a:ea typeface="Arial" panose="020B0604020202020204" pitchFamily="34" charset="0"/>
                <a:cs typeface="Calibri" panose="020F0502020204030204" pitchFamily="34" charset="0"/>
              </a:rPr>
              <a:t>S</a:t>
            </a:r>
            <a:r>
              <a:rPr lang="en-CA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tandardized documentation and management guidelines</a:t>
            </a:r>
            <a:r>
              <a:rPr lang="en-CA" dirty="0">
                <a:effectLst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CA" sz="2400" dirty="0">
                <a:effectLst/>
                <a:ea typeface="Arial" panose="020B0604020202020204" pitchFamily="34" charset="0"/>
              </a:rPr>
              <a:t>Six general surgeons and one gastroenterologist performed all colonoscopies and EMR polypectomies at VJH</a:t>
            </a:r>
          </a:p>
          <a:p>
            <a:pPr>
              <a:lnSpc>
                <a:spcPct val="100000"/>
              </a:lnSpc>
            </a:pPr>
            <a:endParaRPr lang="en-CA" sz="2400" dirty="0">
              <a:effectLst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3600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20F3567-DF7B-AC62-6D8B-CA4970453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227" y="520747"/>
            <a:ext cx="1207469" cy="120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1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etal, plant, beverage, close&#10;&#10;Description automatically generated">
            <a:extLst>
              <a:ext uri="{FF2B5EF4-FFF2-40B4-BE49-F238E27FC236}">
                <a16:creationId xmlns:a16="http://schemas.microsoft.com/office/drawing/2014/main" id="{2B6A2F94-9141-155E-0AAE-5017A412B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3996416" cy="3250041"/>
          </a:xfrm>
          <a:prstGeom prst="rect">
            <a:avLst/>
          </a:prstGeom>
        </p:spPr>
      </p:pic>
      <p:pic>
        <p:nvPicPr>
          <p:cNvPr id="7" name="Picture 6" descr="A close-up of a petri dish&#10;&#10;Description automatically generated with low confidence">
            <a:extLst>
              <a:ext uri="{FF2B5EF4-FFF2-40B4-BE49-F238E27FC236}">
                <a16:creationId xmlns:a16="http://schemas.microsoft.com/office/drawing/2014/main" id="{7470CF2F-5BAB-B9A1-E1BB-9F21350D3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653" y="0"/>
            <a:ext cx="3996416" cy="3247673"/>
          </a:xfrm>
          <a:prstGeom prst="rect">
            <a:avLst/>
          </a:prstGeom>
        </p:spPr>
      </p:pic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41CA779B-ABE6-9285-8628-EC5634CBB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304" y="-1"/>
            <a:ext cx="4088695" cy="3247673"/>
          </a:xfrm>
          <a:prstGeom prst="rect">
            <a:avLst/>
          </a:prstGeom>
        </p:spPr>
      </p:pic>
      <p:pic>
        <p:nvPicPr>
          <p:cNvPr id="11" name="Picture 10" descr="A picture containing indoor, plant, metal, pan&#10;&#10;Description automatically generated">
            <a:extLst>
              <a:ext uri="{FF2B5EF4-FFF2-40B4-BE49-F238E27FC236}">
                <a16:creationId xmlns:a16="http://schemas.microsoft.com/office/drawing/2014/main" id="{16E82912-3A91-7F6D-ABEE-62DC84C41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7976" y="3429000"/>
            <a:ext cx="4576882" cy="3247673"/>
          </a:xfrm>
          <a:prstGeom prst="rect">
            <a:avLst/>
          </a:prstGeom>
        </p:spPr>
      </p:pic>
      <p:pic>
        <p:nvPicPr>
          <p:cNvPr id="13" name="Picture 12" descr="A picture containing close, sliced&#10;&#10;Description automatically generated">
            <a:extLst>
              <a:ext uri="{FF2B5EF4-FFF2-40B4-BE49-F238E27FC236}">
                <a16:creationId xmlns:a16="http://schemas.microsoft.com/office/drawing/2014/main" id="{7920951C-0C47-39D7-0D99-2736E10FC9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5896" y="3429000"/>
            <a:ext cx="3947603" cy="32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2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7B03-7F2F-93BD-4388-55F5149A1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06" y="502690"/>
            <a:ext cx="10168128" cy="1179576"/>
          </a:xfrm>
        </p:spPr>
        <p:txBody>
          <a:bodyPr/>
          <a:lstStyle/>
          <a:p>
            <a:r>
              <a:rPr lang="en-US" b="1" dirty="0"/>
              <a:t>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 3">
                <a:extLst>
                  <a:ext uri="{FF2B5EF4-FFF2-40B4-BE49-F238E27FC236}">
                    <a16:creationId xmlns:a16="http://schemas.microsoft.com/office/drawing/2014/main" id="{E3550668-630F-9A5F-DA66-9D6BD4AE276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35017875"/>
                  </p:ext>
                </p:extLst>
              </p:nvPr>
            </p:nvGraphicFramePr>
            <p:xfrm>
              <a:off x="3907294" y="502690"/>
              <a:ext cx="8128000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Diagram 3">
                <a:extLst>
                  <a:ext uri="{FF2B5EF4-FFF2-40B4-BE49-F238E27FC236}">
                    <a16:creationId xmlns:a16="http://schemas.microsoft.com/office/drawing/2014/main" id="{E3550668-630F-9A5F-DA66-9D6BD4AE276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35017875"/>
                  </p:ext>
                </p:extLst>
              </p:nvPr>
            </p:nvGraphicFramePr>
            <p:xfrm>
              <a:off x="3907294" y="502690"/>
              <a:ext cx="8128000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91860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Rectangle 12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A1E3C-C17A-FA43-7076-07A3A7E6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/>
              <a:t>Results</a:t>
            </a:r>
          </a:p>
        </p:txBody>
      </p:sp>
      <p:sp>
        <p:nvSpPr>
          <p:cNvPr id="27" name="Rectangle: Rounded Corners 16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F8BCA1E-010A-AA02-D8F1-30B03636D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40"/>
          <a:stretch/>
        </p:blipFill>
        <p:spPr>
          <a:xfrm>
            <a:off x="233244" y="1211407"/>
            <a:ext cx="11891771" cy="507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07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CFB747-2B92-EA18-120A-5215F0963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7297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base">
              <a:spcAft>
                <a:spcPct val="0"/>
              </a:spcAft>
              <a:buClrTx/>
              <a:buSzTx/>
              <a:tabLst/>
            </a:pPr>
            <a:r>
              <a:rPr kumimoji="0" lang="en-US" altLang="en-US" sz="3700" b="1" i="0" u="none" strike="noStrike" cap="none" normalizeH="0" baseline="0" dirty="0">
                <a:ln>
                  <a:noFill/>
                </a:ln>
                <a:effectLst/>
              </a:rPr>
              <a:t>Documentation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BB8332-0061-6C99-5A98-1B32CB3AA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200561"/>
              </p:ext>
            </p:extLst>
          </p:nvPr>
        </p:nvGraphicFramePr>
        <p:xfrm>
          <a:off x="4316131" y="203106"/>
          <a:ext cx="7661564" cy="6451787"/>
        </p:xfrm>
        <a:graphic>
          <a:graphicData uri="http://schemas.openxmlformats.org/drawingml/2006/table">
            <a:tbl>
              <a:tblPr firstRow="1" firstCol="1" bandRow="1"/>
              <a:tblGrid>
                <a:gridCol w="2244500">
                  <a:extLst>
                    <a:ext uri="{9D8B030D-6E8A-4147-A177-3AD203B41FA5}">
                      <a16:colId xmlns:a16="http://schemas.microsoft.com/office/drawing/2014/main" val="3661939017"/>
                    </a:ext>
                  </a:extLst>
                </a:gridCol>
                <a:gridCol w="1955600">
                  <a:extLst>
                    <a:ext uri="{9D8B030D-6E8A-4147-A177-3AD203B41FA5}">
                      <a16:colId xmlns:a16="http://schemas.microsoft.com/office/drawing/2014/main" val="2165784990"/>
                    </a:ext>
                  </a:extLst>
                </a:gridCol>
                <a:gridCol w="2077711">
                  <a:extLst>
                    <a:ext uri="{9D8B030D-6E8A-4147-A177-3AD203B41FA5}">
                      <a16:colId xmlns:a16="http://schemas.microsoft.com/office/drawing/2014/main" val="2221625286"/>
                    </a:ext>
                  </a:extLst>
                </a:gridCol>
                <a:gridCol w="1383753">
                  <a:extLst>
                    <a:ext uri="{9D8B030D-6E8A-4147-A177-3AD203B41FA5}">
                      <a16:colId xmlns:a16="http://schemas.microsoft.com/office/drawing/2014/main" val="2628217555"/>
                    </a:ext>
                  </a:extLst>
                </a:gridCol>
              </a:tblGrid>
              <a:tr h="777667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 </a:t>
                      </a:r>
                      <a:endParaRPr lang="en-CA" sz="3200" b="0" i="0" u="none" strike="noStrike" dirty="0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>
                          <a:effectLst/>
                          <a:latin typeface="+mn-lt"/>
                          <a:ea typeface="Arial" panose="020B0604020202020204" pitchFamily="34" charset="0"/>
                        </a:rPr>
                        <a:t>Pre-Protocol</a:t>
                      </a:r>
                      <a:endParaRPr lang="en-CA" sz="3200" b="0" i="0" u="none" strike="noStrike">
                        <a:effectLst/>
                        <a:latin typeface="+mn-lt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>
                          <a:effectLst/>
                          <a:latin typeface="+mn-lt"/>
                          <a:ea typeface="Arial" panose="020B0604020202020204" pitchFamily="34" charset="0"/>
                        </a:rPr>
                        <a:t>(n = 69)</a:t>
                      </a:r>
                      <a:endParaRPr lang="en-CA" sz="3200" b="0" i="0" u="none" strike="noStrike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>
                          <a:effectLst/>
                          <a:latin typeface="+mn-lt"/>
                          <a:ea typeface="Arial" panose="020B0604020202020204" pitchFamily="34" charset="0"/>
                        </a:rPr>
                        <a:t>Post-Protocol</a:t>
                      </a:r>
                      <a:endParaRPr lang="en-CA" sz="3200" b="0" i="0" u="none" strike="noStrike">
                        <a:effectLst/>
                        <a:latin typeface="+mn-lt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>
                          <a:effectLst/>
                          <a:latin typeface="+mn-lt"/>
                          <a:ea typeface="Arial" panose="020B0604020202020204" pitchFamily="34" charset="0"/>
                        </a:rPr>
                        <a:t>(n = 72)</a:t>
                      </a:r>
                      <a:endParaRPr lang="en-CA" sz="3200" b="0" i="0" u="none" strike="noStrike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>
                          <a:effectLst/>
                          <a:latin typeface="+mn-lt"/>
                          <a:ea typeface="Arial" panose="020B0604020202020204" pitchFamily="34" charset="0"/>
                        </a:rPr>
                        <a:t>P-Value</a:t>
                      </a:r>
                      <a:endParaRPr lang="en-CA" sz="3200" b="0" i="0" u="none" strike="noStrike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094397"/>
                  </a:ext>
                </a:extLst>
              </a:tr>
              <a:tr h="777667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Primary vs. Recurrent</a:t>
                      </a:r>
                      <a:endParaRPr lang="en-CA" sz="3200" b="0" i="0" u="none" strike="noStrike" dirty="0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>
                          <a:effectLst/>
                          <a:latin typeface="+mn-lt"/>
                          <a:ea typeface="Arial" panose="020B0604020202020204" pitchFamily="34" charset="0"/>
                        </a:rPr>
                        <a:t>100% (69)</a:t>
                      </a:r>
                      <a:endParaRPr lang="en-CA" sz="3200" b="0" i="0" u="none" strike="noStrike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100% (72)</a:t>
                      </a:r>
                      <a:endParaRPr lang="en-CA" sz="32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>
                          <a:effectLst/>
                          <a:latin typeface="+mn-lt"/>
                          <a:ea typeface="Arial" panose="020B0604020202020204" pitchFamily="34" charset="0"/>
                        </a:rPr>
                        <a:t>1.000</a:t>
                      </a:r>
                      <a:endParaRPr lang="en-CA" sz="3200" b="0" i="0" u="none" strike="noStrike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252045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>
                          <a:effectLst/>
                          <a:latin typeface="+mn-lt"/>
                          <a:ea typeface="Arial" panose="020B0604020202020204" pitchFamily="34" charset="0"/>
                        </a:rPr>
                        <a:t>Polyp Location</a:t>
                      </a:r>
                      <a:endParaRPr lang="en-CA" sz="3200" b="0" i="0" u="none" strike="noStrike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>
                          <a:effectLst/>
                          <a:latin typeface="+mn-lt"/>
                          <a:ea typeface="Arial" panose="020B0604020202020204" pitchFamily="34" charset="0"/>
                        </a:rPr>
                        <a:t>100% (69)</a:t>
                      </a:r>
                      <a:endParaRPr lang="en-CA" sz="3200" b="0" i="0" u="none" strike="noStrike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100% (72)</a:t>
                      </a:r>
                      <a:endParaRPr lang="en-CA" sz="32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>
                          <a:effectLst/>
                          <a:latin typeface="+mn-lt"/>
                          <a:ea typeface="Arial" panose="020B0604020202020204" pitchFamily="34" charset="0"/>
                        </a:rPr>
                        <a:t>1.000</a:t>
                      </a:r>
                      <a:endParaRPr lang="en-CA" sz="3200" b="0" i="0" u="none" strike="noStrike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674182"/>
                  </a:ext>
                </a:extLst>
              </a:tr>
              <a:tr h="777667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Photograph Taken</a:t>
                      </a:r>
                      <a:endParaRPr lang="en-CA" sz="3200" b="0" i="0" u="none" strike="noStrike" dirty="0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88.4% (61)</a:t>
                      </a:r>
                      <a:endParaRPr lang="en-CA" sz="3200" b="0" i="0" u="none" strike="noStrike" dirty="0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91.7% (66)</a:t>
                      </a:r>
                      <a:endParaRPr lang="en-CA" sz="32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0.517</a:t>
                      </a:r>
                      <a:endParaRPr lang="en-CA" sz="3200" b="0" i="0" u="none" strike="noStrike" dirty="0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776901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>
                          <a:effectLst/>
                          <a:latin typeface="+mn-lt"/>
                          <a:ea typeface="Arial" panose="020B0604020202020204" pitchFamily="34" charset="0"/>
                        </a:rPr>
                        <a:t>Polyp Size</a:t>
                      </a:r>
                      <a:endParaRPr lang="en-CA" sz="3200" b="0" i="0" u="none" strike="noStrike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76.8% (53)</a:t>
                      </a:r>
                      <a:endParaRPr lang="en-CA" sz="3200" b="0" i="0" u="none" strike="noStrike" dirty="0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87.5% (63)</a:t>
                      </a:r>
                      <a:endParaRPr lang="en-CA" sz="3200" b="0" i="0" u="none" strike="noStrike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>
                          <a:effectLst/>
                          <a:latin typeface="+mn-lt"/>
                          <a:ea typeface="Arial" panose="020B0604020202020204" pitchFamily="34" charset="0"/>
                        </a:rPr>
                        <a:t>0.097</a:t>
                      </a:r>
                      <a:endParaRPr lang="en-CA" sz="3200" b="0" i="0" u="none" strike="noStrike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612965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Biopsy Taken</a:t>
                      </a:r>
                      <a:endParaRPr lang="en-CA" sz="3200" b="0" i="0" u="none" strike="noStrike" dirty="0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33.3% (23)</a:t>
                      </a:r>
                      <a:endParaRPr lang="en-CA" sz="3200" b="0" i="0" u="none" strike="noStrike" dirty="0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45.7% (32)</a:t>
                      </a:r>
                      <a:endParaRPr lang="en-CA" sz="32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>
                          <a:effectLst/>
                          <a:latin typeface="+mn-lt"/>
                          <a:ea typeface="Arial" panose="020B0604020202020204" pitchFamily="34" charset="0"/>
                        </a:rPr>
                        <a:t>0.176</a:t>
                      </a:r>
                      <a:endParaRPr lang="en-CA" sz="3200" b="0" i="0" u="none" strike="noStrike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954946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>
                          <a:effectLst/>
                          <a:latin typeface="+mn-lt"/>
                          <a:ea typeface="Arial" panose="020B0604020202020204" pitchFamily="34" charset="0"/>
                        </a:rPr>
                        <a:t>Tattoo Applied</a:t>
                      </a:r>
                      <a:endParaRPr lang="en-CA" sz="3200" b="0" i="0" u="none" strike="noStrike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52.2% (36)</a:t>
                      </a:r>
                      <a:endParaRPr lang="en-CA" sz="3200" b="0" i="0" u="none" strike="noStrike" dirty="0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41.7% (30)</a:t>
                      </a:r>
                      <a:endParaRPr lang="en-CA" sz="3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>
                          <a:effectLst/>
                          <a:latin typeface="+mn-lt"/>
                          <a:ea typeface="Arial" panose="020B0604020202020204" pitchFamily="34" charset="0"/>
                        </a:rPr>
                        <a:t>0.211</a:t>
                      </a:r>
                      <a:endParaRPr lang="en-CA" sz="3200" b="0" i="0" u="none" strike="noStrike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064392"/>
                  </a:ext>
                </a:extLst>
              </a:tr>
              <a:tr h="777667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>
                          <a:effectLst/>
                          <a:latin typeface="+mn-lt"/>
                          <a:ea typeface="Arial" panose="020B0604020202020204" pitchFamily="34" charset="0"/>
                        </a:rPr>
                        <a:t>Suspicious Appearance</a:t>
                      </a:r>
                      <a:endParaRPr lang="en-CA" sz="3200" b="0" i="0" u="none" strike="noStrike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>
                          <a:effectLst/>
                          <a:latin typeface="+mn-lt"/>
                          <a:ea typeface="Arial" panose="020B0604020202020204" pitchFamily="34" charset="0"/>
                        </a:rPr>
                        <a:t>21.7% (15)</a:t>
                      </a:r>
                      <a:endParaRPr lang="en-CA" sz="3200" b="0" i="0" u="none" strike="noStrike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47.2% (34)</a:t>
                      </a:r>
                      <a:endParaRPr lang="en-CA" sz="32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>
                          <a:effectLst/>
                          <a:latin typeface="+mn-lt"/>
                          <a:ea typeface="Arial" panose="020B0604020202020204" pitchFamily="34" charset="0"/>
                        </a:rPr>
                        <a:t>0.001</a:t>
                      </a:r>
                      <a:endParaRPr lang="en-CA" sz="3200" b="0" i="0" u="none" strike="noStrike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7385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>
                          <a:effectLst/>
                          <a:latin typeface="+mn-lt"/>
                          <a:ea typeface="Arial" panose="020B0604020202020204" pitchFamily="34" charset="0"/>
                        </a:rPr>
                        <a:t>Circumference</a:t>
                      </a:r>
                      <a:endParaRPr lang="en-CA" sz="3200" b="0" i="0" u="none" strike="noStrike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14.5% (10)</a:t>
                      </a:r>
                      <a:endParaRPr lang="en-CA" sz="3200" b="0" i="0" u="none" strike="noStrike" dirty="0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34.7% (25)</a:t>
                      </a:r>
                      <a:endParaRPr lang="en-CA" sz="32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>
                          <a:effectLst/>
                          <a:latin typeface="+mn-lt"/>
                          <a:ea typeface="Arial" panose="020B0604020202020204" pitchFamily="34" charset="0"/>
                        </a:rPr>
                        <a:t>0.005</a:t>
                      </a:r>
                      <a:endParaRPr lang="en-CA" sz="3200" b="0" i="0" u="none" strike="noStrike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437399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>
                          <a:effectLst/>
                          <a:latin typeface="+mn-lt"/>
                          <a:ea typeface="Arial" panose="020B0604020202020204" pitchFamily="34" charset="0"/>
                        </a:rPr>
                        <a:t>Morphology</a:t>
                      </a:r>
                      <a:endParaRPr lang="en-CA" sz="3200" b="0" i="0" u="none" strike="noStrike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82.6% (57)</a:t>
                      </a:r>
                      <a:endParaRPr lang="en-CA" sz="3200" b="0" i="0" u="none" strike="noStrike" dirty="0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80.6% (58)</a:t>
                      </a:r>
                      <a:endParaRPr lang="en-CA" sz="3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>
                          <a:effectLst/>
                          <a:latin typeface="+mn-lt"/>
                          <a:ea typeface="Arial" panose="020B0604020202020204" pitchFamily="34" charset="0"/>
                        </a:rPr>
                        <a:t>0.753</a:t>
                      </a:r>
                      <a:endParaRPr lang="en-CA" sz="3200" b="0" i="0" u="none" strike="noStrike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867674"/>
                  </a:ext>
                </a:extLst>
              </a:tr>
              <a:tr h="777667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Management Plan</a:t>
                      </a:r>
                      <a:endParaRPr lang="en-CA" sz="3200" b="0" i="0" u="none" strike="noStrike" dirty="0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87.0% (60)</a:t>
                      </a:r>
                      <a:endParaRPr lang="en-CA" sz="3200" b="0" i="0" u="none" strike="noStrike" dirty="0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97.2% (70)</a:t>
                      </a:r>
                      <a:endParaRPr lang="en-CA" sz="32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i="0" u="none" strike="noStrike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0.023</a:t>
                      </a:r>
                      <a:endParaRPr lang="en-CA" sz="3200" b="0" i="0" u="none" strike="noStrike" dirty="0">
                        <a:effectLst/>
                        <a:latin typeface="+mn-lt"/>
                      </a:endParaRPr>
                    </a:p>
                  </a:txBody>
                  <a:tcPr marL="96622" marR="96622" marT="134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489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32970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LeftStep">
      <a:dk1>
        <a:srgbClr val="000000"/>
      </a:dk1>
      <a:lt1>
        <a:srgbClr val="FFFFFF"/>
      </a:lt1>
      <a:dk2>
        <a:srgbClr val="2F1B30"/>
      </a:dk2>
      <a:lt2>
        <a:srgbClr val="F0F3F3"/>
      </a:lt2>
      <a:accent1>
        <a:srgbClr val="E72935"/>
      </a:accent1>
      <a:accent2>
        <a:srgbClr val="D51772"/>
      </a:accent2>
      <a:accent3>
        <a:srgbClr val="E729D3"/>
      </a:accent3>
      <a:accent4>
        <a:srgbClr val="9A17D5"/>
      </a:accent4>
      <a:accent5>
        <a:srgbClr val="5C29E7"/>
      </a:accent5>
      <a:accent6>
        <a:srgbClr val="223CD7"/>
      </a:accent6>
      <a:hlink>
        <a:srgbClr val="339B94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5dc15b-0316-474b-8f76-8340e2671599" xsi:nil="true"/>
    <lcf76f155ced4ddcb4097134ff3c332f xmlns="9a79dd4b-e114-4119-963c-3da3a47f89d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C5FA373378AD4BB2D300F43AFBFCE4" ma:contentTypeVersion="16" ma:contentTypeDescription="Create a new document." ma:contentTypeScope="" ma:versionID="0188f20646ffdff28c0456569fa8e933">
  <xsd:schema xmlns:xsd="http://www.w3.org/2001/XMLSchema" xmlns:xs="http://www.w3.org/2001/XMLSchema" xmlns:p="http://schemas.microsoft.com/office/2006/metadata/properties" xmlns:ns2="bd5dc15b-0316-474b-8f76-8340e2671599" xmlns:ns3="9a79dd4b-e114-4119-963c-3da3a47f89d4" targetNamespace="http://schemas.microsoft.com/office/2006/metadata/properties" ma:root="true" ma:fieldsID="4c0bb4cdc525d9d50905496814d2d0e4" ns2:_="" ns3:_="">
    <xsd:import namespace="bd5dc15b-0316-474b-8f76-8340e2671599"/>
    <xsd:import namespace="9a79dd4b-e114-4119-963c-3da3a47f89d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5dc15b-0316-474b-8f76-8340e26715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c409dac-b02a-436f-845c-c781058e204a}" ma:internalName="TaxCatchAll" ma:showField="CatchAllData" ma:web="bd5dc15b-0316-474b-8f76-8340e26715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9dd4b-e114-4119-963c-3da3a47f8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87ee8f4-46d4-4b6b-8dbf-1fe458db04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AD01C7-B3F4-406A-82E1-6B7FF27FB790}">
  <ds:schemaRefs>
    <ds:schemaRef ds:uri="http://schemas.microsoft.com/office/2006/metadata/properties"/>
    <ds:schemaRef ds:uri="http://schemas.microsoft.com/office/infopath/2007/PartnerControls"/>
    <ds:schemaRef ds:uri="bd5dc15b-0316-474b-8f76-8340e2671599"/>
    <ds:schemaRef ds:uri="9a79dd4b-e114-4119-963c-3da3a47f89d4"/>
  </ds:schemaRefs>
</ds:datastoreItem>
</file>

<file path=customXml/itemProps2.xml><?xml version="1.0" encoding="utf-8"?>
<ds:datastoreItem xmlns:ds="http://schemas.openxmlformats.org/officeDocument/2006/customXml" ds:itemID="{04AD829F-2869-4424-92F3-7E3FC628EE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7D39E7-7E4A-4C0D-ACFF-8E27F2998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5dc15b-0316-474b-8f76-8340e2671599"/>
    <ds:schemaRef ds:uri="9a79dd4b-e114-4119-963c-3da3a47f89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8258</TotalTime>
  <Words>896</Words>
  <Application>Microsoft Office PowerPoint</Application>
  <PresentationFormat>Widescreen</PresentationFormat>
  <Paragraphs>192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Avenir Next LT Pro</vt:lpstr>
      <vt:lpstr>Calibri</vt:lpstr>
      <vt:lpstr>Cambria Math</vt:lpstr>
      <vt:lpstr>-webkit-standard</vt:lpstr>
      <vt:lpstr>AccentBoxVTI</vt:lpstr>
      <vt:lpstr>Improving the Management and Outcomes of Complex Non-Pedunculated Colorectal Polyps at a Regional Hospital in British Columbia</vt:lpstr>
      <vt:lpstr>Disclosure</vt:lpstr>
      <vt:lpstr>Background</vt:lpstr>
      <vt:lpstr>Objective</vt:lpstr>
      <vt:lpstr>Methods</vt:lpstr>
      <vt:lpstr>PowerPoint Presentation</vt:lpstr>
      <vt:lpstr>Methods</vt:lpstr>
      <vt:lpstr>Results</vt:lpstr>
      <vt:lpstr>Documentation</vt:lpstr>
      <vt:lpstr>Management</vt:lpstr>
      <vt:lpstr>Management Polyps &gt;3cm</vt:lpstr>
      <vt:lpstr>PowerPoint Presentation</vt:lpstr>
      <vt:lpstr>Outcomes: Polyp recurrences</vt:lpstr>
      <vt:lpstr>Discussion/Conclusion</vt:lpstr>
      <vt:lpstr>Discussion/Conclusion</vt:lpstr>
      <vt:lpstr>Key Take-Aways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the Management and Outcomes of Complex Non-Pedunculated Colorectal Polyps at a Regional Hospital in British Columbia</dc:title>
  <dc:creator>Lina Cadili</dc:creator>
  <cp:lastModifiedBy>Administrative</cp:lastModifiedBy>
  <cp:revision>51</cp:revision>
  <dcterms:created xsi:type="dcterms:W3CDTF">2023-04-09T05:05:07Z</dcterms:created>
  <dcterms:modified xsi:type="dcterms:W3CDTF">2023-06-14T19:45:52Z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0x01010087C5FA373378AD4BB2D300F43AFBFCE4</vt:lpwstr>
  </property>
  <property fmtid="{D5CDD505-2E9C-101B-9397-08002B2CF9AE}" pid="3" name="MediaServiceImageTags">
    <vt:lpwstr/>
  </property>
</Properties>
</file>